
<file path=[Content_Types].xml><?xml version="1.0" encoding="utf-8"?>
<Types xmlns="http://schemas.openxmlformats.org/package/2006/content-types">
  <Default Extension="wmf" ContentType="image/x-wmf"/>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63" r:id="rId2"/>
    <p:sldId id="269" r:id="rId3"/>
    <p:sldId id="285" r:id="rId4"/>
    <p:sldId id="283" r:id="rId5"/>
    <p:sldId id="264" r:id="rId6"/>
    <p:sldId id="268" r:id="rId7"/>
    <p:sldId id="286" r:id="rId8"/>
    <p:sldId id="265" r:id="rId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寛治 河村" initials="寛治"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FF"/>
    <a:srgbClr val="FFCCFF"/>
    <a:srgbClr val="3399FF"/>
    <a:srgbClr val="9116AA"/>
    <a:srgbClr val="CC00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75" d="100"/>
          <a:sy n="75" d="100"/>
        </p:scale>
        <p:origin x="-540" y="204"/>
      </p:cViewPr>
      <p:guideLst>
        <p:guide orient="horz" pos="2160"/>
        <p:guide pos="3840"/>
      </p:guideLst>
    </p:cSldViewPr>
  </p:slideViewPr>
  <p:notesTextViewPr>
    <p:cViewPr>
      <p:scale>
        <a:sx n="1" d="1"/>
        <a:sy n="1" d="1"/>
      </p:scale>
      <p:origin x="0" y="0"/>
    </p:cViewPr>
  </p:notesTextViewPr>
  <p:sorterViewPr>
    <p:cViewPr>
      <p:scale>
        <a:sx n="100" d="100"/>
        <a:sy n="100" d="100"/>
      </p:scale>
      <p:origin x="0" y="-13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756891202043484E-2"/>
          <c:y val="2.120221327967807E-2"/>
          <c:w val="0.95584807713697262"/>
          <c:h val="0.6992652766995674"/>
        </c:manualLayout>
      </c:layout>
      <c:barChart>
        <c:barDir val="col"/>
        <c:grouping val="clustered"/>
        <c:varyColors val="0"/>
        <c:ser>
          <c:idx val="0"/>
          <c:order val="0"/>
          <c:tx>
            <c:strRef>
              <c:f>Sheet1!$A$2</c:f>
              <c:strCache>
                <c:ptCount val="1"/>
                <c:pt idx="0">
                  <c:v>不正会計(６１)</c:v>
                </c:pt>
              </c:strCache>
            </c:strRef>
          </c:tx>
          <c:spPr>
            <a:solidFill>
              <a:schemeClr val="accent1"/>
            </a:solidFill>
            <a:ln>
              <a:noFill/>
            </a:ln>
            <a:effectLst/>
          </c:spPr>
          <c:invertIfNegative val="0"/>
          <c:cat>
            <c:strRef>
              <c:f>Sheet1!$B$1:$G$1</c:f>
              <c:strCache>
                <c:ptCount val="6"/>
                <c:pt idx="0">
                  <c:v>計</c:v>
                </c:pt>
                <c:pt idx="1">
                  <c:v>2014</c:v>
                </c:pt>
                <c:pt idx="2">
                  <c:v>2015</c:v>
                </c:pt>
                <c:pt idx="3">
                  <c:v>2016</c:v>
                </c:pt>
                <c:pt idx="4">
                  <c:v>2017</c:v>
                </c:pt>
                <c:pt idx="5">
                  <c:v>2018</c:v>
                </c:pt>
              </c:strCache>
            </c:strRef>
          </c:cat>
          <c:val>
            <c:numRef>
              <c:f>Sheet1!$B$2:$G$2</c:f>
              <c:numCache>
                <c:formatCode>General</c:formatCode>
                <c:ptCount val="6"/>
                <c:pt idx="0">
                  <c:v>61</c:v>
                </c:pt>
                <c:pt idx="1">
                  <c:v>9</c:v>
                </c:pt>
                <c:pt idx="2">
                  <c:v>13</c:v>
                </c:pt>
                <c:pt idx="3">
                  <c:v>16</c:v>
                </c:pt>
                <c:pt idx="4">
                  <c:v>13</c:v>
                </c:pt>
                <c:pt idx="5">
                  <c:v>10</c:v>
                </c:pt>
              </c:numCache>
            </c:numRef>
          </c:val>
          <c:extLst xmlns:c16r2="http://schemas.microsoft.com/office/drawing/2015/06/chart">
            <c:ext xmlns:c16="http://schemas.microsoft.com/office/drawing/2014/chart" uri="{C3380CC4-5D6E-409C-BE32-E72D297353CC}">
              <c16:uniqueId val="{00000000-E457-4061-9931-51F3357FD040}"/>
            </c:ext>
          </c:extLst>
        </c:ser>
        <c:ser>
          <c:idx val="1"/>
          <c:order val="1"/>
          <c:tx>
            <c:strRef>
              <c:f>Sheet1!$A$3</c:f>
              <c:strCache>
                <c:ptCount val="1"/>
                <c:pt idx="0">
                  <c:v>資産の不正流用（４７）</c:v>
                </c:pt>
              </c:strCache>
            </c:strRef>
          </c:tx>
          <c:spPr>
            <a:solidFill>
              <a:schemeClr val="accent2"/>
            </a:solidFill>
            <a:ln>
              <a:noFill/>
            </a:ln>
            <a:effectLst/>
          </c:spPr>
          <c:invertIfNegative val="0"/>
          <c:cat>
            <c:strRef>
              <c:f>Sheet1!$B$1:$G$1</c:f>
              <c:strCache>
                <c:ptCount val="6"/>
                <c:pt idx="0">
                  <c:v>計</c:v>
                </c:pt>
                <c:pt idx="1">
                  <c:v>2014</c:v>
                </c:pt>
                <c:pt idx="2">
                  <c:v>2015</c:v>
                </c:pt>
                <c:pt idx="3">
                  <c:v>2016</c:v>
                </c:pt>
                <c:pt idx="4">
                  <c:v>2017</c:v>
                </c:pt>
                <c:pt idx="5">
                  <c:v>2018</c:v>
                </c:pt>
              </c:strCache>
            </c:strRef>
          </c:cat>
          <c:val>
            <c:numRef>
              <c:f>Sheet1!$B$3:$G$3</c:f>
              <c:numCache>
                <c:formatCode>General</c:formatCode>
                <c:ptCount val="6"/>
                <c:pt idx="0">
                  <c:v>47</c:v>
                </c:pt>
                <c:pt idx="1">
                  <c:v>3</c:v>
                </c:pt>
                <c:pt idx="2">
                  <c:v>13</c:v>
                </c:pt>
                <c:pt idx="3">
                  <c:v>12</c:v>
                </c:pt>
                <c:pt idx="4">
                  <c:v>10</c:v>
                </c:pt>
                <c:pt idx="5">
                  <c:v>9</c:v>
                </c:pt>
              </c:numCache>
            </c:numRef>
          </c:val>
          <c:extLst xmlns:c16r2="http://schemas.microsoft.com/office/drawing/2015/06/chart">
            <c:ext xmlns:c16="http://schemas.microsoft.com/office/drawing/2014/chart" uri="{C3380CC4-5D6E-409C-BE32-E72D297353CC}">
              <c16:uniqueId val="{00000001-E457-4061-9931-51F3357FD040}"/>
            </c:ext>
          </c:extLst>
        </c:ser>
        <c:ser>
          <c:idx val="2"/>
          <c:order val="2"/>
          <c:tx>
            <c:strRef>
              <c:f>Sheet1!$A$4</c:f>
              <c:strCache>
                <c:ptCount val="1"/>
                <c:pt idx="0">
                  <c:v>情報の不正使用（４）</c:v>
                </c:pt>
              </c:strCache>
            </c:strRef>
          </c:tx>
          <c:spPr>
            <a:solidFill>
              <a:schemeClr val="accent3"/>
            </a:solidFill>
            <a:ln>
              <a:noFill/>
            </a:ln>
            <a:effectLst/>
          </c:spPr>
          <c:invertIfNegative val="0"/>
          <c:cat>
            <c:strRef>
              <c:f>Sheet1!$B$1:$G$1</c:f>
              <c:strCache>
                <c:ptCount val="6"/>
                <c:pt idx="0">
                  <c:v>計</c:v>
                </c:pt>
                <c:pt idx="1">
                  <c:v>2014</c:v>
                </c:pt>
                <c:pt idx="2">
                  <c:v>2015</c:v>
                </c:pt>
                <c:pt idx="3">
                  <c:v>2016</c:v>
                </c:pt>
                <c:pt idx="4">
                  <c:v>2017</c:v>
                </c:pt>
                <c:pt idx="5">
                  <c:v>2018</c:v>
                </c:pt>
              </c:strCache>
            </c:strRef>
          </c:cat>
          <c:val>
            <c:numRef>
              <c:f>Sheet1!$B$4:$G$4</c:f>
              <c:numCache>
                <c:formatCode>General</c:formatCode>
                <c:ptCount val="6"/>
                <c:pt idx="0">
                  <c:v>4</c:v>
                </c:pt>
                <c:pt idx="4">
                  <c:v>2</c:v>
                </c:pt>
                <c:pt idx="5">
                  <c:v>2</c:v>
                </c:pt>
              </c:numCache>
            </c:numRef>
          </c:val>
          <c:extLst xmlns:c16r2="http://schemas.microsoft.com/office/drawing/2015/06/chart">
            <c:ext xmlns:c16="http://schemas.microsoft.com/office/drawing/2014/chart" uri="{C3380CC4-5D6E-409C-BE32-E72D297353CC}">
              <c16:uniqueId val="{00000002-E457-4061-9931-51F3357FD040}"/>
            </c:ext>
          </c:extLst>
        </c:ser>
        <c:ser>
          <c:idx val="3"/>
          <c:order val="3"/>
          <c:tx>
            <c:strRef>
              <c:f>Sheet1!$A$5</c:f>
              <c:strCache>
                <c:ptCount val="1"/>
                <c:pt idx="0">
                  <c:v>その他意図的なコンプライアンス違反(４１）</c:v>
                </c:pt>
              </c:strCache>
            </c:strRef>
          </c:tx>
          <c:spPr>
            <a:solidFill>
              <a:schemeClr val="accent4"/>
            </a:solidFill>
            <a:ln>
              <a:noFill/>
            </a:ln>
            <a:effectLst/>
          </c:spPr>
          <c:invertIfNegative val="0"/>
          <c:cat>
            <c:strRef>
              <c:f>Sheet1!$B$1:$G$1</c:f>
              <c:strCache>
                <c:ptCount val="6"/>
                <c:pt idx="0">
                  <c:v>計</c:v>
                </c:pt>
                <c:pt idx="1">
                  <c:v>2014</c:v>
                </c:pt>
                <c:pt idx="2">
                  <c:v>2015</c:v>
                </c:pt>
                <c:pt idx="3">
                  <c:v>2016</c:v>
                </c:pt>
                <c:pt idx="4">
                  <c:v>2017</c:v>
                </c:pt>
                <c:pt idx="5">
                  <c:v>2018</c:v>
                </c:pt>
              </c:strCache>
            </c:strRef>
          </c:cat>
          <c:val>
            <c:numRef>
              <c:f>Sheet1!$B$5:$G$5</c:f>
              <c:numCache>
                <c:formatCode>General</c:formatCode>
                <c:ptCount val="6"/>
                <c:pt idx="0">
                  <c:v>41</c:v>
                </c:pt>
                <c:pt idx="1">
                  <c:v>4</c:v>
                </c:pt>
                <c:pt idx="2">
                  <c:v>3</c:v>
                </c:pt>
                <c:pt idx="3">
                  <c:v>6</c:v>
                </c:pt>
                <c:pt idx="4">
                  <c:v>6</c:v>
                </c:pt>
                <c:pt idx="5">
                  <c:v>22</c:v>
                </c:pt>
              </c:numCache>
            </c:numRef>
          </c:val>
          <c:extLst xmlns:c16r2="http://schemas.microsoft.com/office/drawing/2015/06/chart">
            <c:ext xmlns:c16="http://schemas.microsoft.com/office/drawing/2014/chart" uri="{C3380CC4-5D6E-409C-BE32-E72D297353CC}">
              <c16:uniqueId val="{00000003-E457-4061-9931-51F3357FD040}"/>
            </c:ext>
          </c:extLst>
        </c:ser>
        <c:ser>
          <c:idx val="5"/>
          <c:order val="4"/>
          <c:tx>
            <c:strRef>
              <c:f>Sheet1!$A$7</c:f>
              <c:strCache>
                <c:ptCount val="1"/>
                <c:pt idx="0">
                  <c:v>意図的でない不祥事（４８）</c:v>
                </c:pt>
              </c:strCache>
            </c:strRef>
          </c:tx>
          <c:spPr>
            <a:solidFill>
              <a:schemeClr val="accent6"/>
            </a:solidFill>
            <a:ln>
              <a:noFill/>
            </a:ln>
            <a:effectLst/>
          </c:spPr>
          <c:invertIfNegative val="0"/>
          <c:cat>
            <c:strRef>
              <c:f>Sheet1!$B$1:$G$1</c:f>
              <c:strCache>
                <c:ptCount val="6"/>
                <c:pt idx="0">
                  <c:v>計</c:v>
                </c:pt>
                <c:pt idx="1">
                  <c:v>2014</c:v>
                </c:pt>
                <c:pt idx="2">
                  <c:v>2015</c:v>
                </c:pt>
                <c:pt idx="3">
                  <c:v>2016</c:v>
                </c:pt>
                <c:pt idx="4">
                  <c:v>2017</c:v>
                </c:pt>
                <c:pt idx="5">
                  <c:v>2018</c:v>
                </c:pt>
              </c:strCache>
            </c:strRef>
          </c:cat>
          <c:val>
            <c:numRef>
              <c:f>Sheet1!$B$7:$G$7</c:f>
              <c:numCache>
                <c:formatCode>General</c:formatCode>
                <c:ptCount val="6"/>
                <c:pt idx="0">
                  <c:v>48</c:v>
                </c:pt>
                <c:pt idx="1">
                  <c:v>3</c:v>
                </c:pt>
                <c:pt idx="2">
                  <c:v>12</c:v>
                </c:pt>
                <c:pt idx="3">
                  <c:v>12</c:v>
                </c:pt>
                <c:pt idx="4">
                  <c:v>9</c:v>
                </c:pt>
                <c:pt idx="5">
                  <c:v>12</c:v>
                </c:pt>
              </c:numCache>
            </c:numRef>
          </c:val>
          <c:extLst xmlns:c16r2="http://schemas.microsoft.com/office/drawing/2015/06/chart">
            <c:ext xmlns:c16="http://schemas.microsoft.com/office/drawing/2014/chart" uri="{C3380CC4-5D6E-409C-BE32-E72D297353CC}">
              <c16:uniqueId val="{00000004-E457-4061-9931-51F3357FD040}"/>
            </c:ext>
          </c:extLst>
        </c:ser>
        <c:dLbls>
          <c:showLegendKey val="0"/>
          <c:showVal val="0"/>
          <c:showCatName val="0"/>
          <c:showSerName val="0"/>
          <c:showPercent val="0"/>
          <c:showBubbleSize val="0"/>
        </c:dLbls>
        <c:gapWidth val="219"/>
        <c:overlap val="-27"/>
        <c:axId val="229329536"/>
        <c:axId val="241324416"/>
        <c:extLst xmlns:c16r2="http://schemas.microsoft.com/office/drawing/2015/06/chart">
          <c:ext xmlns:c15="http://schemas.microsoft.com/office/drawing/2012/chart" uri="{02D57815-91ED-43cb-92C2-25804820EDAC}">
            <c15:filteredBarSeries>
              <c15:ser>
                <c:idx val="4"/>
                <c:order val="4"/>
                <c:tx>
                  <c:strRef>
                    <c:extLst>
                      <c:ext uri="{02D57815-91ED-43cb-92C2-25804820EDAC}">
                        <c15:formulaRef>
                          <c15:sqref>Sheet1!$A$6</c15:sqref>
                        </c15:formulaRef>
                      </c:ext>
                    </c:extLst>
                    <c:strCache>
                      <c:ptCount val="1"/>
                    </c:strCache>
                  </c:strRef>
                </c:tx>
                <c:spPr>
                  <a:solidFill>
                    <a:schemeClr val="accent5"/>
                  </a:solidFill>
                  <a:ln>
                    <a:noFill/>
                  </a:ln>
                  <a:effectLst/>
                </c:spPr>
                <c:invertIfNegative val="0"/>
                <c:cat>
                  <c:strRef>
                    <c:extLst>
                      <c:ext uri="{02D57815-91ED-43cb-92C2-25804820EDAC}">
                        <c15:formulaRef>
                          <c15:sqref>Sheet1!$B$1:$G$1</c15:sqref>
                        </c15:formulaRef>
                      </c:ext>
                    </c:extLst>
                    <c:strCache>
                      <c:ptCount val="6"/>
                      <c:pt idx="0">
                        <c:v>計</c:v>
                      </c:pt>
                      <c:pt idx="1">
                        <c:v>2014</c:v>
                      </c:pt>
                      <c:pt idx="2">
                        <c:v>2015</c:v>
                      </c:pt>
                      <c:pt idx="3">
                        <c:v>2016</c:v>
                      </c:pt>
                      <c:pt idx="4">
                        <c:v>2017</c:v>
                      </c:pt>
                      <c:pt idx="5">
                        <c:v>2018</c:v>
                      </c:pt>
                    </c:strCache>
                  </c:strRef>
                </c:cat>
                <c:val>
                  <c:numRef>
                    <c:extLst>
                      <c:ext uri="{02D57815-91ED-43cb-92C2-25804820EDAC}">
                        <c15:formulaRef>
                          <c15:sqref>Sheet1!$B$6:$G$6</c15:sqref>
                        </c15:formulaRef>
                      </c:ext>
                    </c:extLst>
                    <c:numCache>
                      <c:formatCode>General</c:formatCode>
                      <c:ptCount val="6"/>
                    </c:numCache>
                  </c:numRef>
                </c:val>
                <c:extLst>
                  <c:ext xmlns:c16="http://schemas.microsoft.com/office/drawing/2014/chart" uri="{C3380CC4-5D6E-409C-BE32-E72D297353CC}">
                    <c16:uniqueId val="{00000005-E457-4061-9931-51F3357FD040}"/>
                  </c:ext>
                </c:extLst>
              </c15:ser>
            </c15:filteredBarSeries>
          </c:ext>
        </c:extLst>
      </c:barChart>
      <c:catAx>
        <c:axId val="22932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crossAx val="241324416"/>
        <c:crosses val="autoZero"/>
        <c:auto val="1"/>
        <c:lblAlgn val="ctr"/>
        <c:lblOffset val="100"/>
        <c:noMultiLvlLbl val="0"/>
      </c:catAx>
      <c:valAx>
        <c:axId val="241324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ja-JP"/>
          </a:p>
        </c:txPr>
        <c:crossAx val="229329536"/>
        <c:crosses val="autoZero"/>
        <c:crossBetween val="between"/>
      </c:valAx>
      <c:spPr>
        <a:noFill/>
        <a:ln w="15875">
          <a:solidFill>
            <a:schemeClr val="tx1">
              <a:alpha val="99000"/>
            </a:schemeClr>
          </a:solid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3316"/>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0" cy="493316"/>
          </a:xfrm>
          <a:prstGeom prst="rect">
            <a:avLst/>
          </a:prstGeom>
        </p:spPr>
        <p:txBody>
          <a:bodyPr vert="horz" lIns="90763" tIns="45382" rIns="90763" bIns="45382" rtlCol="0"/>
          <a:lstStyle>
            <a:lvl1pPr algn="r">
              <a:defRPr sz="1200"/>
            </a:lvl1pPr>
          </a:lstStyle>
          <a:p>
            <a:fld id="{30A93732-572B-47AE-A033-275D93F102AC}" type="datetimeFigureOut">
              <a:rPr kumimoji="1" lang="ja-JP" altLang="en-US" smtClean="0"/>
              <a:t>2020/8/24</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0" cy="493316"/>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0" cy="493316"/>
          </a:xfrm>
          <a:prstGeom prst="rect">
            <a:avLst/>
          </a:prstGeom>
        </p:spPr>
        <p:txBody>
          <a:bodyPr vert="horz" lIns="90763" tIns="45382" rIns="90763" bIns="45382" rtlCol="0" anchor="b"/>
          <a:lstStyle>
            <a:lvl1pPr algn="r">
              <a:defRPr sz="1200"/>
            </a:lvl1pPr>
          </a:lstStyle>
          <a:p>
            <a:fld id="{8CDBB370-D3DD-49C8-B992-09888FF4D59F}" type="slidenum">
              <a:rPr kumimoji="1" lang="ja-JP" altLang="en-US" smtClean="0"/>
              <a:t>‹#›</a:t>
            </a:fld>
            <a:endParaRPr kumimoji="1" lang="ja-JP" altLang="en-US"/>
          </a:p>
        </p:txBody>
      </p:sp>
    </p:spTree>
    <p:extLst>
      <p:ext uri="{BB962C8B-B14F-4D97-AF65-F5344CB8AC3E}">
        <p14:creationId xmlns:p14="http://schemas.microsoft.com/office/powerpoint/2010/main" val="26488142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9375" y="739775"/>
            <a:ext cx="6577013" cy="3700463"/>
          </a:xfrm>
        </p:spPr>
      </p:sp>
      <p:sp>
        <p:nvSpPr>
          <p:cNvPr id="3" name="ノート プレースホルダ 2"/>
          <p:cNvSpPr>
            <a:spLocks noGrp="1"/>
          </p:cNvSpPr>
          <p:nvPr>
            <p:ph type="body" idx="1"/>
          </p:nvPr>
        </p:nvSpPr>
        <p:spPr/>
        <p:txBody>
          <a:bodyPr>
            <a:normAutofit/>
          </a:bodyPr>
          <a:lstStyle/>
          <a:p>
            <a:pPr>
              <a:defRPr/>
            </a:pPr>
            <a:r>
              <a:rPr kumimoji="1" lang="ja-JP" altLang="en-US" dirty="0">
                <a:latin typeface="ＭＳ 明朝" panose="02020609040205080304" pitchFamily="17" charset="-128"/>
                <a:ea typeface="ＭＳ 明朝" panose="02020609040205080304" pitchFamily="17" charset="-128"/>
              </a:rPr>
              <a:t>問題のある企業風土とはどのようなものであったの</a:t>
            </a:r>
            <a:r>
              <a:rPr kumimoji="1" lang="ja-JP" altLang="en-US" dirty="0" err="1">
                <a:latin typeface="ＭＳ 明朝" panose="02020609040205080304" pitchFamily="17" charset="-128"/>
                <a:ea typeface="ＭＳ 明朝" panose="02020609040205080304" pitchFamily="17" charset="-128"/>
              </a:rPr>
              <a:t>か</a:t>
            </a:r>
            <a:r>
              <a:rPr kumimoji="1" lang="ja-JP" altLang="en-US" dirty="0">
                <a:latin typeface="ＭＳ 明朝" panose="02020609040205080304" pitchFamily="17" charset="-128"/>
                <a:ea typeface="ＭＳ 明朝" panose="02020609040205080304" pitchFamily="17" charset="-128"/>
              </a:rPr>
              <a:t>、ということですが、このような状況にありました。　一番上のところですが、</a:t>
            </a:r>
            <a:r>
              <a:rPr kumimoji="1" lang="ja-JP" altLang="en-US" dirty="0"/>
              <a:t>風通しの悪い企業風土、コンプライアンスよりも売り上げや利益を優先する組織風土、その他と３つのタイプがあるのですが、風通しの悪い企業風土として表現されたものが過半を占めております。</a:t>
            </a:r>
            <a:endParaRPr lang="en-US" altLang="ja-JP" dirty="0">
              <a:latin typeface="ＭＳ 明朝" panose="02020609040205080304" pitchFamily="17" charset="-128"/>
              <a:ea typeface="ＭＳ 明朝" panose="02020609040205080304" pitchFamily="17" charset="-128"/>
            </a:endParaRPr>
          </a:p>
          <a:p>
            <a:pPr>
              <a:defRPr/>
            </a:pPr>
            <a:r>
              <a:rPr lang="ja-JP" altLang="en-US" b="0" dirty="0">
                <a:latin typeface="ＭＳ 明朝" panose="02020609040205080304" pitchFamily="17" charset="-128"/>
                <a:ea typeface="ＭＳ 明朝" panose="02020609040205080304" pitchFamily="17" charset="-128"/>
              </a:rPr>
              <a:t>その中身ですが、その下の枠の中の記述をご覧ください。全て調査報告書の記述です。</a:t>
            </a:r>
            <a:r>
              <a:rPr lang="ja-JP" altLang="en-US" dirty="0">
                <a:solidFill>
                  <a:schemeClr val="tx1"/>
                </a:solidFill>
                <a:latin typeface="メイリオ" pitchFamily="50" charset="-128"/>
                <a:ea typeface="メイリオ" pitchFamily="50" charset="-128"/>
                <a:cs typeface="メイリオ" pitchFamily="50" charset="-128"/>
              </a:rPr>
              <a:t>太字のところの読み上げとなりますが、「上司の意向に逆らうことができない企業風土」、　「</a:t>
            </a:r>
            <a:r>
              <a:rPr lang="ja-JP" altLang="en-US" dirty="0">
                <a:latin typeface="メイリオ" pitchFamily="50" charset="-128"/>
                <a:ea typeface="メイリオ" pitchFamily="50" charset="-128"/>
                <a:cs typeface="メイリオ" pitchFamily="50" charset="-128"/>
              </a:rPr>
              <a:t>上命下達で、自由闊達に議論できない企業風土」、　「</a:t>
            </a:r>
            <a:r>
              <a:rPr lang="ja-JP" altLang="en-US" b="0" dirty="0">
                <a:solidFill>
                  <a:schemeClr val="tx1"/>
                </a:solidFill>
                <a:latin typeface="メイリオ" pitchFamily="50" charset="-128"/>
                <a:ea typeface="メイリオ" pitchFamily="50" charset="-128"/>
                <a:cs typeface="メイリオ" pitchFamily="50" charset="-128"/>
              </a:rPr>
              <a:t>下の者が上の者に気兼ねして不都合なことを上にあげない組織風土」</a:t>
            </a:r>
            <a:r>
              <a:rPr lang="ja-JP" altLang="en-US" i="1" dirty="0">
                <a:latin typeface="メイリオ" pitchFamily="50" charset="-128"/>
                <a:ea typeface="メイリオ" pitchFamily="50" charset="-128"/>
                <a:cs typeface="メイリオ" pitchFamily="50" charset="-128"/>
              </a:rPr>
              <a:t>などなどですが、</a:t>
            </a:r>
            <a:r>
              <a:rPr lang="ja-JP" altLang="en-US" b="0" dirty="0">
                <a:latin typeface="ＭＳ 明朝" panose="02020609040205080304" pitchFamily="17" charset="-128"/>
                <a:ea typeface="ＭＳ 明朝" panose="02020609040205080304" pitchFamily="17" charset="-128"/>
              </a:rPr>
              <a:t>表現は辛らつなものばかりです。　</a:t>
            </a:r>
            <a:endParaRPr lang="en-US" altLang="ja-JP" i="1" dirty="0">
              <a:latin typeface="メイリオ" pitchFamily="50" charset="-128"/>
              <a:ea typeface="メイリオ" pitchFamily="50" charset="-128"/>
              <a:cs typeface="メイリオ" pitchFamily="50" charset="-128"/>
            </a:endParaRPr>
          </a:p>
          <a:p>
            <a:pPr>
              <a:defRPr/>
            </a:pPr>
            <a:r>
              <a:rPr lang="ja-JP" altLang="en-US" b="0" dirty="0">
                <a:latin typeface="ＭＳ 明朝" panose="02020609040205080304" pitchFamily="17" charset="-128"/>
                <a:ea typeface="ＭＳ 明朝" panose="02020609040205080304" pitchFamily="17" charset="-128"/>
              </a:rPr>
              <a:t>点線で囲った吹き出しのところですが、総じて、「モノが言えない」、「自由に議論ができない」、「問題点が経営陣に迅速に伝わらない」といったものです。このような</a:t>
            </a:r>
            <a:r>
              <a:rPr lang="ja-JP" altLang="en-US" dirty="0"/>
              <a:t>企業風土は、不正の温床となると同時に、赤い字のところ、</a:t>
            </a:r>
            <a:r>
              <a:rPr lang="ja-JP" altLang="en-US" dirty="0">
                <a:solidFill>
                  <a:srgbClr val="FF0000"/>
                </a:solidFill>
              </a:rPr>
              <a:t>組織の生産性の棄損や、経営層がリスクを把握できないという状況を作ります。</a:t>
            </a:r>
            <a:endParaRPr lang="en-US" altLang="ja-JP" b="1" dirty="0">
              <a:solidFill>
                <a:srgbClr val="FF0000"/>
              </a:solidFill>
              <a:latin typeface="メイリオ" pitchFamily="50" charset="-128"/>
              <a:ea typeface="メイリオ" pitchFamily="50" charset="-128"/>
              <a:cs typeface="メイリオ" pitchFamily="50" charset="-128"/>
            </a:endParaRPr>
          </a:p>
          <a:p>
            <a:pPr>
              <a:defRPr/>
            </a:pPr>
            <a:endParaRPr lang="en-US" altLang="ja-JP" dirty="0">
              <a:latin typeface="メイリオ" pitchFamily="50" charset="-128"/>
              <a:ea typeface="メイリオ" pitchFamily="50" charset="-128"/>
              <a:cs typeface="メイリオ" pitchFamily="50" charset="-128"/>
            </a:endParaRPr>
          </a:p>
          <a:p>
            <a:pPr>
              <a:defRPr/>
            </a:pPr>
            <a:endParaRPr lang="en-US" altLang="ja-JP" dirty="0">
              <a:latin typeface="ＭＳ 明朝" panose="02020609040205080304" pitchFamily="17" charset="-128"/>
              <a:ea typeface="ＭＳ 明朝" panose="02020609040205080304" pitchFamily="17" charset="-128"/>
              <a:cs typeface="メイリオ" pitchFamily="50" charset="-128"/>
            </a:endParaRPr>
          </a:p>
          <a:p>
            <a:pPr>
              <a:defRPr/>
            </a:pPr>
            <a:r>
              <a:rPr lang="ja-JP" altLang="en-US" dirty="0">
                <a:latin typeface="ＭＳ 明朝" panose="02020609040205080304" pitchFamily="17" charset="-128"/>
                <a:ea typeface="ＭＳ 明朝" panose="02020609040205080304" pitchFamily="17" charset="-128"/>
                <a:cs typeface="メイリオ" pitchFamily="50" charset="-128"/>
              </a:rPr>
              <a:t>＋２　　（１６．５）</a:t>
            </a:r>
            <a:endParaRPr kumimoji="1" lang="ja-JP" altLang="en-US" dirty="0">
              <a:latin typeface="ＭＳ 明朝" panose="02020609040205080304" pitchFamily="17" charset="-128"/>
              <a:ea typeface="ＭＳ 明朝" panose="02020609040205080304" pitchFamily="17" charset="-128"/>
            </a:endParaRPr>
          </a:p>
        </p:txBody>
      </p:sp>
      <p:sp>
        <p:nvSpPr>
          <p:cNvPr id="4" name="スライド番号プレースホルダ 3"/>
          <p:cNvSpPr>
            <a:spLocks noGrp="1"/>
          </p:cNvSpPr>
          <p:nvPr>
            <p:ph type="sldNum" sz="quarter" idx="10"/>
          </p:nvPr>
        </p:nvSpPr>
        <p:spPr/>
        <p:txBody>
          <a:bodyPr/>
          <a:lstStyle/>
          <a:p>
            <a:fld id="{1A3186AB-D17E-484D-82F0-BAE454A3C915}" type="slidenum">
              <a:rPr kumimoji="1" lang="ja-JP" altLang="en-US" smtClean="0"/>
              <a:pPr/>
              <a:t>5</a:t>
            </a:fld>
            <a:endParaRPr kumimoji="1" lang="ja-JP" altLang="en-US"/>
          </a:p>
        </p:txBody>
      </p:sp>
    </p:spTree>
    <p:extLst>
      <p:ext uri="{BB962C8B-B14F-4D97-AF65-F5344CB8AC3E}">
        <p14:creationId xmlns:p14="http://schemas.microsoft.com/office/powerpoint/2010/main" val="1809074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pPr defTabSz="907633">
              <a:defRPr/>
            </a:pPr>
            <a:r>
              <a:rPr kumimoji="1" lang="ja-JP" altLang="en-US" b="0" dirty="0">
                <a:latin typeface="ＭＳ 明朝" panose="02020609040205080304" pitchFamily="17" charset="-128"/>
                <a:ea typeface="ＭＳ 明朝" panose="02020609040205080304" pitchFamily="17" charset="-128"/>
              </a:rPr>
              <a:t>さて、ここで内部通報制度の話を入れさせてください。　組織風土と内部通報制度、こちらのスライドは非常に重要です。　「活性化している状態の内部通報制度」があるということ、これは、企業にとって</a:t>
            </a:r>
            <a:r>
              <a:rPr lang="ja-JP" altLang="en-US" b="0" dirty="0">
                <a:latin typeface="ＭＳ 明朝" panose="02020609040205080304" pitchFamily="17" charset="-128"/>
                <a:ea typeface="ＭＳ 明朝" panose="02020609040205080304" pitchFamily="17" charset="-128"/>
              </a:rPr>
              <a:t>不祥事発生を直ちに、企業の自律的な是正に繋げてゆくための自動装置を持っているようなものだと、私は思います。スライドに出ている事例は、ある製造会社の事例です。</a:t>
            </a:r>
            <a:endParaRPr lang="en-US" altLang="ja-JP" b="0" dirty="0">
              <a:latin typeface="ＭＳ 明朝" panose="02020609040205080304" pitchFamily="17" charset="-128"/>
              <a:ea typeface="ＭＳ 明朝" panose="02020609040205080304" pitchFamily="17" charset="-128"/>
            </a:endParaRPr>
          </a:p>
          <a:p>
            <a:pPr defTabSz="907633">
              <a:defRPr/>
            </a:pPr>
            <a:endParaRPr lang="en-US" altLang="ja-JP" b="0" dirty="0">
              <a:latin typeface="ＭＳ 明朝" panose="02020609040205080304" pitchFamily="17" charset="-128"/>
              <a:ea typeface="ＭＳ 明朝" panose="02020609040205080304" pitchFamily="17" charset="-128"/>
            </a:endParaRPr>
          </a:p>
          <a:p>
            <a:pPr defTabSz="907633">
              <a:defRPr/>
            </a:pPr>
            <a:r>
              <a:rPr lang="ja-JP" altLang="en-US" b="0" dirty="0">
                <a:latin typeface="ＭＳ 明朝" panose="02020609040205080304" pitchFamily="17" charset="-128"/>
                <a:ea typeface="ＭＳ 明朝" panose="02020609040205080304" pitchFamily="17" charset="-128"/>
              </a:rPr>
              <a:t>生産が間に合わないために、自社の中国製の製品を日本製と偽って１年以上、顧客に納入したという親会社経営者によるコンプライアンス違反の事例ですが、なぜ内部通報制度が使われなかったのか、調査員会が実際にアンケートを行ってその結果を開示しております。　赤い字で記載したところ、「</a:t>
            </a:r>
            <a:r>
              <a:rPr lang="ja-JP" altLang="en-US" dirty="0">
                <a:solidFill>
                  <a:srgbClr val="FF0000"/>
                </a:solidFill>
                <a:latin typeface="ＭＳ 明朝" panose="02020609040205080304" pitchFamily="17" charset="-128"/>
                <a:ea typeface="ＭＳ 明朝" panose="02020609040205080304" pitchFamily="17" charset="-128"/>
              </a:rPr>
              <a:t>通報しても会社が動いてくれないとだろうと思ったから」「会社から不利益を受けると思ったから」、あるいは「後で報復や嫌がらせを受けるかもしれないから」という回答が上位を占めております。　</a:t>
            </a:r>
            <a:r>
              <a:rPr lang="ja-JP" altLang="en-US" b="0" dirty="0">
                <a:latin typeface="ＭＳ 明朝" panose="02020609040205080304" pitchFamily="17" charset="-128"/>
                <a:ea typeface="ＭＳ 明朝" panose="02020609040205080304" pitchFamily="17" charset="-128"/>
              </a:rPr>
              <a:t>調査報告書の中の、この線を引いたところ、</a:t>
            </a:r>
            <a:r>
              <a:rPr lang="ja-JP" altLang="en-US" b="0" u="none" dirty="0">
                <a:latin typeface="ＭＳ 明朝" panose="02020609040205080304" pitchFamily="17" charset="-128"/>
                <a:ea typeface="ＭＳ 明朝" panose="02020609040205080304" pitchFamily="17" charset="-128"/>
              </a:rPr>
              <a:t>「</a:t>
            </a:r>
            <a:r>
              <a:rPr lang="ja-JP" altLang="en-US" b="0" u="none" dirty="0">
                <a:solidFill>
                  <a:schemeClr val="tx1"/>
                </a:solidFill>
                <a:latin typeface="ＭＳ 明朝" panose="02020609040205080304" pitchFamily="17" charset="-128"/>
                <a:ea typeface="ＭＳ 明朝" panose="02020609040205080304" pitchFamily="17" charset="-128"/>
              </a:rPr>
              <a:t>内部通報制度を機能させるためには、まず、従業員がモノを言える環境、企業風土を構築する必要がある」という記述は、日本企業において内部通報制度が機能していない理由を適確に表現していると思います。</a:t>
            </a:r>
            <a:endParaRPr lang="en-US" altLang="ja-JP" b="0" u="none" dirty="0">
              <a:solidFill>
                <a:schemeClr val="tx1"/>
              </a:solidFill>
              <a:latin typeface="ＭＳ 明朝" panose="02020609040205080304" pitchFamily="17" charset="-128"/>
              <a:ea typeface="ＭＳ 明朝" panose="02020609040205080304" pitchFamily="17" charset="-128"/>
            </a:endParaRPr>
          </a:p>
          <a:p>
            <a:endParaRPr kumimoji="1" lang="en-US" altLang="ja-JP" b="0" u="none" dirty="0">
              <a:solidFill>
                <a:schemeClr val="tx1"/>
              </a:solidFill>
            </a:endParaRPr>
          </a:p>
          <a:p>
            <a:r>
              <a:rPr kumimoji="1" lang="ja-JP" altLang="en-US" b="0" u="none" dirty="0">
                <a:solidFill>
                  <a:schemeClr val="tx1"/>
                </a:solidFill>
              </a:rPr>
              <a:t>＋２　　（５４．５）</a:t>
            </a:r>
            <a:endParaRPr kumimoji="1" lang="ja-JP" altLang="en-US" b="0" u="none" dirty="0"/>
          </a:p>
        </p:txBody>
      </p:sp>
      <p:sp>
        <p:nvSpPr>
          <p:cNvPr id="4" name="スライド番号プレースホルダー 3"/>
          <p:cNvSpPr>
            <a:spLocks noGrp="1"/>
          </p:cNvSpPr>
          <p:nvPr>
            <p:ph type="sldNum" sz="quarter" idx="10"/>
          </p:nvPr>
        </p:nvSpPr>
        <p:spPr/>
        <p:txBody>
          <a:bodyPr/>
          <a:lstStyle/>
          <a:p>
            <a:fld id="{1A3186AB-D17E-484D-82F0-BAE454A3C915}" type="slidenum">
              <a:rPr kumimoji="1" lang="ja-JP" altLang="en-US" smtClean="0"/>
              <a:pPr/>
              <a:t>6</a:t>
            </a:fld>
            <a:endParaRPr kumimoji="1" lang="ja-JP" altLang="en-US"/>
          </a:p>
        </p:txBody>
      </p:sp>
    </p:spTree>
    <p:extLst>
      <p:ext uri="{BB962C8B-B14F-4D97-AF65-F5344CB8AC3E}">
        <p14:creationId xmlns:p14="http://schemas.microsoft.com/office/powerpoint/2010/main" val="1605681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0338FD72-6BDE-4510-A17C-1F2695F570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 xmlns:a16="http://schemas.microsoft.com/office/drawing/2014/main" id="{846F33BA-66EB-4DCB-B03F-C11D092246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 xmlns:a16="http://schemas.microsoft.com/office/drawing/2014/main" id="{2A721E90-48D6-4887-AA59-A85EE8C95642}"/>
              </a:ext>
            </a:extLst>
          </p:cNvPr>
          <p:cNvSpPr>
            <a:spLocks noGrp="1"/>
          </p:cNvSpPr>
          <p:nvPr>
            <p:ph type="dt" sz="half" idx="10"/>
          </p:nvPr>
        </p:nvSpPr>
        <p:spPr/>
        <p:txBody>
          <a:bodyPr/>
          <a:lstStyle/>
          <a:p>
            <a:fld id="{C4207230-A739-44CB-892E-DE84E987A3A6}"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D746B9AB-2CC3-401B-8822-755C80F892A4}"/>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7784C497-9483-47C4-9F9A-928EB7C55D0A}"/>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2711703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1F45F798-CD7D-47E6-855E-303866A48E1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 xmlns:a16="http://schemas.microsoft.com/office/drawing/2014/main" id="{17D689D6-FF8F-4052-A6EA-34E48BF7765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 xmlns:a16="http://schemas.microsoft.com/office/drawing/2014/main" id="{1C4071D9-46EE-4A64-A478-24DF72DF3ADA}"/>
              </a:ext>
            </a:extLst>
          </p:cNvPr>
          <p:cNvSpPr>
            <a:spLocks noGrp="1"/>
          </p:cNvSpPr>
          <p:nvPr>
            <p:ph type="dt" sz="half" idx="10"/>
          </p:nvPr>
        </p:nvSpPr>
        <p:spPr/>
        <p:txBody>
          <a:bodyPr/>
          <a:lstStyle/>
          <a:p>
            <a:fld id="{EF4D220D-57C5-4289-B040-7754FB77F50B}"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56FDC726-B46E-4278-BE57-597D522F9372}"/>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E4C35DE7-D716-48C4-91C3-93348704C6EA}"/>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3806814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 xmlns:a16="http://schemas.microsoft.com/office/drawing/2014/main" id="{72B10DE3-69CD-4944-8592-6A412AE3A44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 xmlns:a16="http://schemas.microsoft.com/office/drawing/2014/main" id="{5D4D5C6C-8D14-40D6-80D8-6422D3D75E9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 xmlns:a16="http://schemas.microsoft.com/office/drawing/2014/main" id="{658CF80B-0B1B-471B-9722-F6E14D6058A4}"/>
              </a:ext>
            </a:extLst>
          </p:cNvPr>
          <p:cNvSpPr>
            <a:spLocks noGrp="1"/>
          </p:cNvSpPr>
          <p:nvPr>
            <p:ph type="dt" sz="half" idx="10"/>
          </p:nvPr>
        </p:nvSpPr>
        <p:spPr/>
        <p:txBody>
          <a:bodyPr/>
          <a:lstStyle/>
          <a:p>
            <a:fld id="{915C9934-0DBF-4619-A3FB-B458112671B5}"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6B186AE9-1698-4AD7-845F-698B750BFFA3}"/>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B24FCBB2-6423-4F8B-A979-098B0E0E8D68}"/>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54131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F5B6B163-540B-494A-9B4D-650BFC09C71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 xmlns:a16="http://schemas.microsoft.com/office/drawing/2014/main" id="{722998A9-2D8C-4999-AB7C-A0A1DDE2231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 xmlns:a16="http://schemas.microsoft.com/office/drawing/2014/main" id="{4D5049A4-9ABF-4B4A-83D9-ADB8F24916D8}"/>
              </a:ext>
            </a:extLst>
          </p:cNvPr>
          <p:cNvSpPr>
            <a:spLocks noGrp="1"/>
          </p:cNvSpPr>
          <p:nvPr>
            <p:ph type="dt" sz="half" idx="10"/>
          </p:nvPr>
        </p:nvSpPr>
        <p:spPr/>
        <p:txBody>
          <a:bodyPr/>
          <a:lstStyle/>
          <a:p>
            <a:fld id="{B81F4794-45BA-4804-BEDA-FE65F3258DBC}"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49E722E9-25AD-4A1E-A56D-5AFE1B6887F7}"/>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7ABDEE83-2585-46A0-A25D-6793D62B439B}"/>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320837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2DA4222B-6376-4D48-A618-2895E20663E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 xmlns:a16="http://schemas.microsoft.com/office/drawing/2014/main" id="{80AB1431-AAD5-45BB-84AC-A33673D8D1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 xmlns:a16="http://schemas.microsoft.com/office/drawing/2014/main" id="{96337131-DAA1-4841-B13F-5BEBD25A9E4F}"/>
              </a:ext>
            </a:extLst>
          </p:cNvPr>
          <p:cNvSpPr>
            <a:spLocks noGrp="1"/>
          </p:cNvSpPr>
          <p:nvPr>
            <p:ph type="dt" sz="half" idx="10"/>
          </p:nvPr>
        </p:nvSpPr>
        <p:spPr/>
        <p:txBody>
          <a:bodyPr/>
          <a:lstStyle/>
          <a:p>
            <a:fld id="{3EE17A24-2EA9-4D1D-A57D-6199826B6EEE}"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7A10006C-EB26-45F4-B573-379141482BF8}"/>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07279169-B998-4260-9078-3747FE53502B}"/>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27390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48631819-DFAF-455A-90CD-4C5518E4058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 xmlns:a16="http://schemas.microsoft.com/office/drawing/2014/main" id="{7604F11F-006C-445F-9218-98C61D64302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 xmlns:a16="http://schemas.microsoft.com/office/drawing/2014/main" id="{8AC6CEB3-5A5A-42F6-BDEF-01496F11207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 xmlns:a16="http://schemas.microsoft.com/office/drawing/2014/main" id="{90E3483F-C47B-496B-A2B6-39189E9CD0D0}"/>
              </a:ext>
            </a:extLst>
          </p:cNvPr>
          <p:cNvSpPr>
            <a:spLocks noGrp="1"/>
          </p:cNvSpPr>
          <p:nvPr>
            <p:ph type="dt" sz="half" idx="10"/>
          </p:nvPr>
        </p:nvSpPr>
        <p:spPr/>
        <p:txBody>
          <a:bodyPr/>
          <a:lstStyle/>
          <a:p>
            <a:fld id="{D84F4A63-E810-4504-9604-9D2F3BD408BE}" type="datetime1">
              <a:rPr kumimoji="1" lang="ja-JP" altLang="en-US" smtClean="0"/>
              <a:t>2020/8/24</a:t>
            </a:fld>
            <a:endParaRPr kumimoji="1" lang="ja-JP" altLang="en-US"/>
          </a:p>
        </p:txBody>
      </p:sp>
      <p:sp>
        <p:nvSpPr>
          <p:cNvPr id="6" name="フッター プレースホルダー 5">
            <a:extLst>
              <a:ext uri="{FF2B5EF4-FFF2-40B4-BE49-F238E27FC236}">
                <a16:creationId xmlns="" xmlns:a16="http://schemas.microsoft.com/office/drawing/2014/main" id="{91D5E27F-3BF7-48AF-BD13-5939E6088729}"/>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7" name="スライド番号プレースホルダー 6">
            <a:extLst>
              <a:ext uri="{FF2B5EF4-FFF2-40B4-BE49-F238E27FC236}">
                <a16:creationId xmlns="" xmlns:a16="http://schemas.microsoft.com/office/drawing/2014/main" id="{84128A38-B61E-4EEC-A099-27CBFB6838C3}"/>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2339376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DE6D17D7-AAB4-4263-9BF8-8F9A9BD1C97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 xmlns:a16="http://schemas.microsoft.com/office/drawing/2014/main" id="{F684B79D-6156-4309-B32D-6ABD7BDC56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 xmlns:a16="http://schemas.microsoft.com/office/drawing/2014/main" id="{EE0DD10F-A52A-4F33-ABB5-3E38F39E7F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 xmlns:a16="http://schemas.microsoft.com/office/drawing/2014/main" id="{F7C2F8B4-1F62-4339-B01C-3B65008345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 xmlns:a16="http://schemas.microsoft.com/office/drawing/2014/main" id="{EC488191-14EE-4502-8DC0-2F3A48D9CB8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 xmlns:a16="http://schemas.microsoft.com/office/drawing/2014/main" id="{D88F4EF8-7413-4BB1-A43A-3F35B2874718}"/>
              </a:ext>
            </a:extLst>
          </p:cNvPr>
          <p:cNvSpPr>
            <a:spLocks noGrp="1"/>
          </p:cNvSpPr>
          <p:nvPr>
            <p:ph type="dt" sz="half" idx="10"/>
          </p:nvPr>
        </p:nvSpPr>
        <p:spPr/>
        <p:txBody>
          <a:bodyPr/>
          <a:lstStyle/>
          <a:p>
            <a:fld id="{B427928C-7ACF-42B9-BFE5-E712D21D9050}" type="datetime1">
              <a:rPr kumimoji="1" lang="ja-JP" altLang="en-US" smtClean="0"/>
              <a:t>2020/8/24</a:t>
            </a:fld>
            <a:endParaRPr kumimoji="1" lang="ja-JP" altLang="en-US"/>
          </a:p>
        </p:txBody>
      </p:sp>
      <p:sp>
        <p:nvSpPr>
          <p:cNvPr id="8" name="フッター プレースホルダー 7">
            <a:extLst>
              <a:ext uri="{FF2B5EF4-FFF2-40B4-BE49-F238E27FC236}">
                <a16:creationId xmlns="" xmlns:a16="http://schemas.microsoft.com/office/drawing/2014/main" id="{99BAFE51-8909-4B22-A207-B2EF7F2F5524}"/>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9" name="スライド番号プレースホルダー 8">
            <a:extLst>
              <a:ext uri="{FF2B5EF4-FFF2-40B4-BE49-F238E27FC236}">
                <a16:creationId xmlns="" xmlns:a16="http://schemas.microsoft.com/office/drawing/2014/main" id="{0F87026B-B508-4A84-8D1E-260BAD66FA5E}"/>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275233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96C0967C-BA8D-45AC-AE76-199D4E4B4B0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 xmlns:a16="http://schemas.microsoft.com/office/drawing/2014/main" id="{EAB136B2-28D2-442A-8447-072C257779BA}"/>
              </a:ext>
            </a:extLst>
          </p:cNvPr>
          <p:cNvSpPr>
            <a:spLocks noGrp="1"/>
          </p:cNvSpPr>
          <p:nvPr>
            <p:ph type="dt" sz="half" idx="10"/>
          </p:nvPr>
        </p:nvSpPr>
        <p:spPr/>
        <p:txBody>
          <a:bodyPr/>
          <a:lstStyle/>
          <a:p>
            <a:fld id="{85EE8BBE-C6DF-4CED-B3A4-F162F8B59C7C}" type="datetime1">
              <a:rPr kumimoji="1" lang="ja-JP" altLang="en-US" smtClean="0"/>
              <a:t>2020/8/24</a:t>
            </a:fld>
            <a:endParaRPr kumimoji="1" lang="ja-JP" altLang="en-US"/>
          </a:p>
        </p:txBody>
      </p:sp>
      <p:sp>
        <p:nvSpPr>
          <p:cNvPr id="4" name="フッター プレースホルダー 3">
            <a:extLst>
              <a:ext uri="{FF2B5EF4-FFF2-40B4-BE49-F238E27FC236}">
                <a16:creationId xmlns="" xmlns:a16="http://schemas.microsoft.com/office/drawing/2014/main" id="{4DCE3FBA-5059-444B-B88D-45F9BB738F3F}"/>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5" name="スライド番号プレースホルダー 4">
            <a:extLst>
              <a:ext uri="{FF2B5EF4-FFF2-40B4-BE49-F238E27FC236}">
                <a16:creationId xmlns="" xmlns:a16="http://schemas.microsoft.com/office/drawing/2014/main" id="{476D8393-5951-41BE-B232-248B96E4407E}"/>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2666495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 xmlns:a16="http://schemas.microsoft.com/office/drawing/2014/main" id="{8142F28D-B66A-49A4-A38C-29C3E3AED278}"/>
              </a:ext>
            </a:extLst>
          </p:cNvPr>
          <p:cNvSpPr>
            <a:spLocks noGrp="1"/>
          </p:cNvSpPr>
          <p:nvPr>
            <p:ph type="dt" sz="half" idx="10"/>
          </p:nvPr>
        </p:nvSpPr>
        <p:spPr/>
        <p:txBody>
          <a:bodyPr/>
          <a:lstStyle/>
          <a:p>
            <a:fld id="{E7C16274-439F-402C-AD3B-D0EDB044B89B}" type="datetime1">
              <a:rPr kumimoji="1" lang="ja-JP" altLang="en-US" smtClean="0"/>
              <a:t>2020/8/24</a:t>
            </a:fld>
            <a:endParaRPr kumimoji="1" lang="ja-JP" altLang="en-US"/>
          </a:p>
        </p:txBody>
      </p:sp>
      <p:sp>
        <p:nvSpPr>
          <p:cNvPr id="3" name="フッター プレースホルダー 2">
            <a:extLst>
              <a:ext uri="{FF2B5EF4-FFF2-40B4-BE49-F238E27FC236}">
                <a16:creationId xmlns="" xmlns:a16="http://schemas.microsoft.com/office/drawing/2014/main" id="{404B977A-0BA5-4F9C-B7A1-F1309556111E}"/>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4" name="スライド番号プレースホルダー 3">
            <a:extLst>
              <a:ext uri="{FF2B5EF4-FFF2-40B4-BE49-F238E27FC236}">
                <a16:creationId xmlns="" xmlns:a16="http://schemas.microsoft.com/office/drawing/2014/main" id="{BF47B04D-F4CA-400D-9E3F-E2906A422614}"/>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8946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1D2A2C2-17ED-4C50-91D3-EDECC9B56C9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 xmlns:a16="http://schemas.microsoft.com/office/drawing/2014/main" id="{5F9121F9-F3E5-4D36-A39E-B2383A0979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 xmlns:a16="http://schemas.microsoft.com/office/drawing/2014/main" id="{A57DACD0-0892-4FF7-A6F7-AC40349C0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 xmlns:a16="http://schemas.microsoft.com/office/drawing/2014/main" id="{AD2F7AB8-B8D1-4904-8674-CE9F48F604A6}"/>
              </a:ext>
            </a:extLst>
          </p:cNvPr>
          <p:cNvSpPr>
            <a:spLocks noGrp="1"/>
          </p:cNvSpPr>
          <p:nvPr>
            <p:ph type="dt" sz="half" idx="10"/>
          </p:nvPr>
        </p:nvSpPr>
        <p:spPr/>
        <p:txBody>
          <a:bodyPr/>
          <a:lstStyle/>
          <a:p>
            <a:fld id="{62828B89-1F97-4677-A25F-2F7711E059C9}" type="datetime1">
              <a:rPr kumimoji="1" lang="ja-JP" altLang="en-US" smtClean="0"/>
              <a:t>2020/8/24</a:t>
            </a:fld>
            <a:endParaRPr kumimoji="1" lang="ja-JP" altLang="en-US"/>
          </a:p>
        </p:txBody>
      </p:sp>
      <p:sp>
        <p:nvSpPr>
          <p:cNvPr id="6" name="フッター プレースホルダー 5">
            <a:extLst>
              <a:ext uri="{FF2B5EF4-FFF2-40B4-BE49-F238E27FC236}">
                <a16:creationId xmlns="" xmlns:a16="http://schemas.microsoft.com/office/drawing/2014/main" id="{C0D3154A-BC71-4679-B2B3-FB1080908AD2}"/>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7" name="スライド番号プレースホルダー 6">
            <a:extLst>
              <a:ext uri="{FF2B5EF4-FFF2-40B4-BE49-F238E27FC236}">
                <a16:creationId xmlns="" xmlns:a16="http://schemas.microsoft.com/office/drawing/2014/main" id="{1F702927-C02D-4EE1-BAD2-12B6AB36A92F}"/>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411491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3D5A86CA-4FB0-41D3-925C-D04DFDFD07F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 xmlns:a16="http://schemas.microsoft.com/office/drawing/2014/main" id="{4BC75B37-B072-466B-8831-6095865F46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 xmlns:a16="http://schemas.microsoft.com/office/drawing/2014/main" id="{FFB57060-FB46-4C0E-B6C0-34CA75223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 xmlns:a16="http://schemas.microsoft.com/office/drawing/2014/main" id="{F6D66055-4ECE-4571-B411-7804FA9BF547}"/>
              </a:ext>
            </a:extLst>
          </p:cNvPr>
          <p:cNvSpPr>
            <a:spLocks noGrp="1"/>
          </p:cNvSpPr>
          <p:nvPr>
            <p:ph type="dt" sz="half" idx="10"/>
          </p:nvPr>
        </p:nvSpPr>
        <p:spPr/>
        <p:txBody>
          <a:bodyPr/>
          <a:lstStyle/>
          <a:p>
            <a:fld id="{079B637D-CFFD-4A2B-90C3-17312C996974}" type="datetime1">
              <a:rPr kumimoji="1" lang="ja-JP" altLang="en-US" smtClean="0"/>
              <a:t>2020/8/24</a:t>
            </a:fld>
            <a:endParaRPr kumimoji="1" lang="ja-JP" altLang="en-US"/>
          </a:p>
        </p:txBody>
      </p:sp>
      <p:sp>
        <p:nvSpPr>
          <p:cNvPr id="6" name="フッター プレースホルダー 5">
            <a:extLst>
              <a:ext uri="{FF2B5EF4-FFF2-40B4-BE49-F238E27FC236}">
                <a16:creationId xmlns="" xmlns:a16="http://schemas.microsoft.com/office/drawing/2014/main" id="{802E3462-7CA3-4FC7-B7EB-4E3F9086F279}"/>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7" name="スライド番号プレースホルダー 6">
            <a:extLst>
              <a:ext uri="{FF2B5EF4-FFF2-40B4-BE49-F238E27FC236}">
                <a16:creationId xmlns="" xmlns:a16="http://schemas.microsoft.com/office/drawing/2014/main" id="{DBE7FA5E-D61E-4218-8C53-FF1DC40DE182}"/>
              </a:ext>
            </a:extLst>
          </p:cNvPr>
          <p:cNvSpPr>
            <a:spLocks noGrp="1"/>
          </p:cNvSpPr>
          <p:nvPr>
            <p:ph type="sldNum" sz="quarter" idx="12"/>
          </p:nvPr>
        </p:nvSpPr>
        <p:spPr/>
        <p:txBody>
          <a:body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55888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 xmlns:a16="http://schemas.microsoft.com/office/drawing/2014/main" id="{17C6737C-8842-47CD-87C5-A0CEDCB37C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 xmlns:a16="http://schemas.microsoft.com/office/drawing/2014/main" id="{5422F4C1-05F1-4400-BC8A-40D6E95ED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 xmlns:a16="http://schemas.microsoft.com/office/drawing/2014/main" id="{0C497F8E-9018-487F-B951-9DD8398727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227BC-912D-4F00-B11A-22CCD48BFB32}" type="datetime1">
              <a:rPr kumimoji="1" lang="ja-JP" altLang="en-US" smtClean="0"/>
              <a:t>2020/8/24</a:t>
            </a:fld>
            <a:endParaRPr kumimoji="1" lang="ja-JP" altLang="en-US"/>
          </a:p>
        </p:txBody>
      </p:sp>
      <p:sp>
        <p:nvSpPr>
          <p:cNvPr id="5" name="フッター プレースホルダー 4">
            <a:extLst>
              <a:ext uri="{FF2B5EF4-FFF2-40B4-BE49-F238E27FC236}">
                <a16:creationId xmlns="" xmlns:a16="http://schemas.microsoft.com/office/drawing/2014/main" id="{15CF3FAC-0D3D-4FE3-B56C-40C1E364FF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スライド番号プレースホルダー 5">
            <a:extLst>
              <a:ext uri="{FF2B5EF4-FFF2-40B4-BE49-F238E27FC236}">
                <a16:creationId xmlns="" xmlns:a16="http://schemas.microsoft.com/office/drawing/2014/main" id="{9FC269F8-E595-463B-9383-EFD4E2AF38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5FA50-B4FC-4791-894C-4A3598D36733}" type="slidenum">
              <a:rPr kumimoji="1" lang="ja-JP" altLang="en-US" smtClean="0"/>
              <a:t>‹#›</a:t>
            </a:fld>
            <a:endParaRPr kumimoji="1" lang="ja-JP" altLang="en-US"/>
          </a:p>
        </p:txBody>
      </p:sp>
    </p:spTree>
    <p:extLst>
      <p:ext uri="{BB962C8B-B14F-4D97-AF65-F5344CB8AC3E}">
        <p14:creationId xmlns:p14="http://schemas.microsoft.com/office/powerpoint/2010/main" val="588215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 xmlns:a16="http://schemas.microsoft.com/office/drawing/2014/main" id="{644CBE89-6C22-4681-92BF-AF9EAC676499}"/>
              </a:ext>
            </a:extLst>
          </p:cNvPr>
          <p:cNvSpPr>
            <a:spLocks noGrp="1"/>
          </p:cNvSpPr>
          <p:nvPr>
            <p:ph sz="half" idx="1"/>
          </p:nvPr>
        </p:nvSpPr>
        <p:spPr>
          <a:xfrm>
            <a:off x="648929" y="1968500"/>
            <a:ext cx="9519538" cy="4255320"/>
          </a:xfrm>
        </p:spPr>
        <p:txBody>
          <a:bodyPr vert="horz" lIns="91440" tIns="45720" rIns="91440" bIns="45720" rtlCol="0">
            <a:normAutofit lnSpcReduction="10000"/>
          </a:bodyPr>
          <a:lstStyle/>
          <a:p>
            <a:pPr marL="0" indent="0">
              <a:buNone/>
            </a:pPr>
            <a:r>
              <a:rPr lang="ja-JP" altLang="en-US" sz="2400" b="1" dirty="0" smtClean="0"/>
              <a:t>セミナー資料から抜粋</a:t>
            </a:r>
            <a:endParaRPr lang="en-US" altLang="ja-JP" sz="2400" b="1" dirty="0" smtClean="0"/>
          </a:p>
          <a:p>
            <a:pPr marL="0" indent="0">
              <a:buNone/>
            </a:pPr>
            <a:endParaRPr lang="en-US" altLang="ja-JP" sz="2400" b="1" dirty="0" smtClean="0"/>
          </a:p>
          <a:p>
            <a:pPr marL="0" indent="0">
              <a:buNone/>
            </a:pPr>
            <a:r>
              <a:rPr lang="ja-JP" altLang="en-US" b="1" dirty="0"/>
              <a:t>河村 寛</a:t>
            </a:r>
            <a:r>
              <a:rPr lang="ja-JP" altLang="en-US" b="1" dirty="0" smtClean="0"/>
              <a:t>治</a:t>
            </a:r>
            <a:r>
              <a:rPr lang="ja-JP" altLang="en-US" b="1" dirty="0" smtClean="0"/>
              <a:t>　</a:t>
            </a:r>
            <a:r>
              <a:rPr lang="ja-JP" altLang="en-US" b="1" dirty="0" smtClean="0"/>
              <a:t>氏</a:t>
            </a:r>
            <a:endParaRPr lang="en-US" altLang="ja-JP" b="1" dirty="0" smtClean="0"/>
          </a:p>
          <a:p>
            <a:pPr marL="0" indent="0">
              <a:buNone/>
            </a:pPr>
            <a:r>
              <a:rPr lang="en-US" altLang="ja-JP" sz="2400" b="1" dirty="0" smtClean="0"/>
              <a:t>【</a:t>
            </a:r>
            <a:r>
              <a:rPr lang="ja-JP" altLang="en-US" sz="2400" b="1" dirty="0" smtClean="0"/>
              <a:t>略歴</a:t>
            </a:r>
            <a:r>
              <a:rPr lang="en-US" altLang="ja-JP" sz="2400" b="1" dirty="0" smtClean="0"/>
              <a:t>】</a:t>
            </a:r>
          </a:p>
          <a:p>
            <a:pPr marL="0" indent="0">
              <a:buNone/>
            </a:pPr>
            <a:r>
              <a:rPr lang="ja-JP" altLang="en-US" sz="2400" b="1" dirty="0" smtClean="0"/>
              <a:t>一般</a:t>
            </a:r>
            <a:r>
              <a:rPr lang="ja-JP" altLang="en-US" sz="2400" b="1" dirty="0" smtClean="0"/>
              <a:t>社団法人</a:t>
            </a:r>
            <a:r>
              <a:rPr kumimoji="1" lang="en-US" altLang="ja-JP" sz="2400" b="1" dirty="0" smtClean="0"/>
              <a:t>GBL</a:t>
            </a:r>
            <a:r>
              <a:rPr kumimoji="1" lang="ja-JP" altLang="en-US" sz="2400" b="1" dirty="0" smtClean="0"/>
              <a:t>研究所　代表</a:t>
            </a:r>
            <a:r>
              <a:rPr kumimoji="1" lang="ja-JP" altLang="en-US" sz="2400" b="1" dirty="0"/>
              <a:t>理事・</a:t>
            </a:r>
            <a:r>
              <a:rPr kumimoji="1" lang="ja-JP" altLang="en-US" sz="2400" b="1" dirty="0" smtClean="0"/>
              <a:t>会長　</a:t>
            </a:r>
            <a:endParaRPr kumimoji="1" lang="en-US" altLang="ja-JP" sz="2400" b="1" dirty="0" smtClean="0"/>
          </a:p>
          <a:p>
            <a:pPr marL="0" indent="0">
              <a:buNone/>
            </a:pPr>
            <a:r>
              <a:rPr lang="ja-JP" altLang="en-US" sz="2400" b="1" dirty="0" smtClean="0"/>
              <a:t>明治</a:t>
            </a:r>
            <a:r>
              <a:rPr lang="ja-JP" altLang="en-US" sz="2400" b="1" dirty="0"/>
              <a:t>学院</a:t>
            </a:r>
            <a:r>
              <a:rPr lang="ja-JP" altLang="en-US" sz="2400" b="1" dirty="0" smtClean="0"/>
              <a:t>大学　名誉教授　・　東証１部上場</a:t>
            </a:r>
            <a:r>
              <a:rPr lang="ja-JP" altLang="en-US" sz="2400" b="1" dirty="0"/>
              <a:t>会社社外監査役</a:t>
            </a:r>
            <a:endParaRPr lang="en-US" altLang="ja-JP" sz="2400" b="1" dirty="0" smtClean="0"/>
          </a:p>
          <a:p>
            <a:pPr marL="0" indent="0">
              <a:buNone/>
            </a:pPr>
            <a:r>
              <a:rPr lang="ja-JP" altLang="en-US" sz="2400" b="1" dirty="0" smtClean="0"/>
              <a:t>元　伊藤忠商事（株）法務部</a:t>
            </a:r>
            <a:endParaRPr lang="en-US" altLang="ja-JP" sz="2400" b="1" dirty="0"/>
          </a:p>
          <a:p>
            <a:pPr marL="0" indent="0">
              <a:buNone/>
            </a:pPr>
            <a:endParaRPr kumimoji="1" lang="en-US" altLang="ja-JP" sz="2400" b="1" dirty="0" smtClean="0"/>
          </a:p>
          <a:p>
            <a:pPr marL="0" indent="0">
              <a:buNone/>
            </a:pPr>
            <a:r>
              <a:rPr lang="ja-JP" altLang="en-US" sz="2400" b="1" dirty="0" smtClean="0"/>
              <a:t>＊コンプライアンス</a:t>
            </a:r>
            <a:r>
              <a:rPr lang="ja-JP" altLang="en-US" sz="2400" b="1" dirty="0" smtClean="0"/>
              <a:t>意識調査の総合監修</a:t>
            </a:r>
            <a:r>
              <a:rPr lang="ja-JP" altLang="en-US" sz="2400" b="1" dirty="0" smtClean="0"/>
              <a:t>を実施中</a:t>
            </a:r>
            <a:endParaRPr kumimoji="1" lang="en-US" altLang="ja-JP" sz="2400" b="1" dirty="0"/>
          </a:p>
          <a:p>
            <a:pPr marL="0" indent="0">
              <a:buNone/>
            </a:pPr>
            <a:r>
              <a:rPr lang="ja-JP" altLang="en-US" sz="2400" b="1" dirty="0"/>
              <a:t>　　　　　　　</a:t>
            </a:r>
            <a:endParaRPr kumimoji="1" lang="en-US" altLang="ja-JP" sz="2400" b="1" dirty="0"/>
          </a:p>
        </p:txBody>
      </p:sp>
      <p:sp>
        <p:nvSpPr>
          <p:cNvPr id="6" name="タイトル 5">
            <a:extLst>
              <a:ext uri="{FF2B5EF4-FFF2-40B4-BE49-F238E27FC236}">
                <a16:creationId xmlns="" xmlns:a16="http://schemas.microsoft.com/office/drawing/2014/main" id="{99A106B0-5EA4-400C-9D87-DCF1FBD1B28A}"/>
              </a:ext>
            </a:extLst>
          </p:cNvPr>
          <p:cNvSpPr>
            <a:spLocks noGrp="1"/>
          </p:cNvSpPr>
          <p:nvPr>
            <p:ph type="title"/>
          </p:nvPr>
        </p:nvSpPr>
        <p:spPr>
          <a:xfrm>
            <a:off x="838200" y="634180"/>
            <a:ext cx="10515600" cy="1220020"/>
          </a:xfrm>
        </p:spPr>
        <p:txBody>
          <a:bodyPr>
            <a:normAutofit/>
          </a:bodyPr>
          <a:lstStyle/>
          <a:p>
            <a:r>
              <a:rPr lang="ja-JP" altLang="en-US" sz="4000" b="1" dirty="0" smtClean="0">
                <a:solidFill>
                  <a:srgbClr val="C00000"/>
                </a:solidFill>
                <a:latin typeface="+mn-ea"/>
                <a:ea typeface="+mn-ea"/>
              </a:rPr>
              <a:t>企業不祥事防止の観点から見た内部通報制度とコンプライアンス意識調査の意義</a:t>
            </a:r>
            <a:endParaRPr lang="ja-JP" altLang="en-US" sz="4000" b="1" dirty="0">
              <a:solidFill>
                <a:srgbClr val="C00000"/>
              </a:solidFill>
              <a:latin typeface="+mn-ea"/>
              <a:ea typeface="+mn-ea"/>
            </a:endParaRPr>
          </a:p>
        </p:txBody>
      </p:sp>
      <p:sp>
        <p:nvSpPr>
          <p:cNvPr id="2" name="フッター プレースホルダー 1"/>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Tree>
    <p:extLst>
      <p:ext uri="{BB962C8B-B14F-4D97-AF65-F5344CB8AC3E}">
        <p14:creationId xmlns:p14="http://schemas.microsoft.com/office/powerpoint/2010/main" val="2593499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D01E136-FEA8-450C-AFDC-317B318ABB5F}"/>
              </a:ext>
            </a:extLst>
          </p:cNvPr>
          <p:cNvSpPr>
            <a:spLocks noGrp="1"/>
          </p:cNvSpPr>
          <p:nvPr>
            <p:ph type="title"/>
          </p:nvPr>
        </p:nvSpPr>
        <p:spPr>
          <a:xfrm>
            <a:off x="838200" y="365125"/>
            <a:ext cx="10515600" cy="711835"/>
          </a:xfrm>
        </p:spPr>
        <p:txBody>
          <a:bodyPr>
            <a:normAutofit/>
          </a:bodyPr>
          <a:lstStyle/>
          <a:p>
            <a:r>
              <a:rPr kumimoji="1" lang="ja-JP" altLang="en-US" sz="3200" b="1" dirty="0">
                <a:latin typeface="+mn-ea"/>
                <a:ea typeface="+mn-ea"/>
              </a:rPr>
              <a:t>各年度別不祥事分類の</a:t>
            </a:r>
            <a:r>
              <a:rPr kumimoji="1" lang="ja-JP" altLang="en-US" sz="3200" b="1" dirty="0" smtClean="0">
                <a:latin typeface="+mn-ea"/>
                <a:ea typeface="+mn-ea"/>
              </a:rPr>
              <a:t>変遷 </a:t>
            </a:r>
            <a:r>
              <a:rPr lang="ja-JP" altLang="en-US" sz="2000" b="1" dirty="0">
                <a:latin typeface="+mn-ea"/>
                <a:ea typeface="+mn-ea"/>
              </a:rPr>
              <a:t>～</a:t>
            </a:r>
            <a:r>
              <a:rPr lang="ja-JP" altLang="en-US" sz="2000" b="1" dirty="0" smtClean="0">
                <a:latin typeface="+mn-ea"/>
                <a:ea typeface="+mn-ea"/>
              </a:rPr>
              <a:t>第三者委員会ドッドコ</a:t>
            </a:r>
            <a:r>
              <a:rPr lang="ja-JP" altLang="en-US" sz="2000" b="1" dirty="0">
                <a:latin typeface="+mn-ea"/>
                <a:ea typeface="+mn-ea"/>
              </a:rPr>
              <a:t>ム</a:t>
            </a:r>
            <a:r>
              <a:rPr lang="ja-JP" altLang="en-US" sz="2000" b="1" dirty="0" smtClean="0">
                <a:latin typeface="+mn-ea"/>
                <a:ea typeface="+mn-ea"/>
              </a:rPr>
              <a:t>調査報告から</a:t>
            </a:r>
            <a:endParaRPr kumimoji="1" lang="ja-JP" altLang="en-US" sz="2000" b="1" dirty="0">
              <a:latin typeface="+mn-ea"/>
              <a:ea typeface="+mn-ea"/>
            </a:endParaRPr>
          </a:p>
        </p:txBody>
      </p:sp>
      <p:graphicFrame>
        <p:nvGraphicFramePr>
          <p:cNvPr id="4" name="グラフ 3">
            <a:extLst>
              <a:ext uri="{FF2B5EF4-FFF2-40B4-BE49-F238E27FC236}">
                <a16:creationId xmlns="" xmlns:a16="http://schemas.microsoft.com/office/drawing/2014/main" id="{ECEFE0BE-BDA7-482B-B4CD-EA3D2900EA22}"/>
              </a:ext>
            </a:extLst>
          </p:cNvPr>
          <p:cNvGraphicFramePr>
            <a:graphicFrameLocks/>
          </p:cNvGraphicFramePr>
          <p:nvPr>
            <p:extLst>
              <p:ext uri="{D42A27DB-BD31-4B8C-83A1-F6EECF244321}">
                <p14:modId xmlns:p14="http://schemas.microsoft.com/office/powerpoint/2010/main" val="2288510727"/>
              </p:ext>
            </p:extLst>
          </p:nvPr>
        </p:nvGraphicFramePr>
        <p:xfrm>
          <a:off x="701040" y="1300480"/>
          <a:ext cx="10652760" cy="5283200"/>
        </p:xfrm>
        <a:graphic>
          <a:graphicData uri="http://schemas.openxmlformats.org/drawingml/2006/chart">
            <c:chart xmlns:c="http://schemas.openxmlformats.org/drawingml/2006/chart" xmlns:r="http://schemas.openxmlformats.org/officeDocument/2006/relationships" r:id="rId2"/>
          </a:graphicData>
        </a:graphic>
      </p:graphicFrame>
      <p:sp>
        <p:nvSpPr>
          <p:cNvPr id="3" name="フッター プレースホルダー 2">
            <a:extLst>
              <a:ext uri="{FF2B5EF4-FFF2-40B4-BE49-F238E27FC236}">
                <a16:creationId xmlns="" xmlns:a16="http://schemas.microsoft.com/office/drawing/2014/main" id="{83F555A7-3DB4-4762-9D79-223DD0BB1CC3}"/>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Tree>
    <p:extLst>
      <p:ext uri="{BB962C8B-B14F-4D97-AF65-F5344CB8AC3E}">
        <p14:creationId xmlns:p14="http://schemas.microsoft.com/office/powerpoint/2010/main" val="150293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650014"/>
          </a:xfrm>
        </p:spPr>
        <p:txBody>
          <a:bodyPr>
            <a:normAutofit/>
          </a:bodyPr>
          <a:lstStyle/>
          <a:p>
            <a:r>
              <a:rPr kumimoji="1" lang="ja-JP" altLang="en-US" sz="3200" b="1" dirty="0" smtClean="0">
                <a:latin typeface="+mn-ea"/>
                <a:ea typeface="+mn-ea"/>
              </a:rPr>
              <a:t>最近</a:t>
            </a:r>
            <a:r>
              <a:rPr kumimoji="1" lang="ja-JP" altLang="en-US" sz="3200" b="1" dirty="0">
                <a:latin typeface="+mn-ea"/>
                <a:ea typeface="+mn-ea"/>
              </a:rPr>
              <a:t>の事例における経営陣の不正</a:t>
            </a:r>
          </a:p>
        </p:txBody>
      </p:sp>
      <p:sp>
        <p:nvSpPr>
          <p:cNvPr id="3" name="コンテンツ プレースホルダー 2"/>
          <p:cNvSpPr>
            <a:spLocks noGrp="1"/>
          </p:cNvSpPr>
          <p:nvPr>
            <p:ph idx="1"/>
          </p:nvPr>
        </p:nvSpPr>
        <p:spPr>
          <a:xfrm>
            <a:off x="838200" y="1332614"/>
            <a:ext cx="10515600" cy="4844349"/>
          </a:xfrm>
        </p:spPr>
        <p:txBody>
          <a:bodyPr/>
          <a:lstStyle/>
          <a:p>
            <a:pPr marL="0" indent="0">
              <a:buNone/>
            </a:pPr>
            <a:r>
              <a:rPr lang="en-US" altLang="ja-JP" sz="2000" b="1" dirty="0"/>
              <a:t>【</a:t>
            </a:r>
            <a:r>
              <a:rPr lang="ja-JP" altLang="en-US" sz="2000" b="1" dirty="0"/>
              <a:t>プレッシャー</a:t>
            </a:r>
            <a:r>
              <a:rPr lang="en-US" altLang="ja-JP" sz="2000" b="1" dirty="0"/>
              <a:t>】</a:t>
            </a:r>
          </a:p>
          <a:p>
            <a:pPr>
              <a:lnSpc>
                <a:spcPct val="100000"/>
              </a:lnSpc>
            </a:pPr>
            <a:r>
              <a:rPr lang="ja-JP" altLang="en-US" sz="2000" b="1" dirty="0">
                <a:solidFill>
                  <a:srgbClr val="3399FF"/>
                </a:solidFill>
              </a:rPr>
              <a:t>取締役・監査役・執行役（株主代表訴訟の対象者）が直接行った、指示した、あるいは容認して行われた不正</a:t>
            </a:r>
            <a:endParaRPr lang="en-US" altLang="ja-JP" sz="2000" b="1" dirty="0">
              <a:solidFill>
                <a:srgbClr val="3399FF"/>
              </a:solidFill>
            </a:endParaRPr>
          </a:p>
          <a:p>
            <a:pPr marL="0" indent="0">
              <a:buNone/>
            </a:pPr>
            <a:r>
              <a:rPr lang="en-US" altLang="ja-JP" sz="2000" b="1" dirty="0"/>
              <a:t>【</a:t>
            </a:r>
            <a:r>
              <a:rPr lang="ja-JP" altLang="en-US" sz="2000" b="1" dirty="0"/>
              <a:t>組織風土・企業風土</a:t>
            </a:r>
            <a:r>
              <a:rPr lang="en-US" altLang="ja-JP" sz="2000" b="1" dirty="0"/>
              <a:t>】</a:t>
            </a:r>
          </a:p>
          <a:p>
            <a:r>
              <a:rPr lang="ja-JP" altLang="en-US" sz="2000" b="1" dirty="0">
                <a:solidFill>
                  <a:srgbClr val="FF0000"/>
                </a:solidFill>
              </a:rPr>
              <a:t>新規事業（攻めのガバナンス）の失敗からの暴走</a:t>
            </a:r>
            <a:endParaRPr lang="en-US" altLang="ja-JP" sz="2000" b="1" dirty="0">
              <a:solidFill>
                <a:srgbClr val="FF0000"/>
              </a:solidFill>
            </a:endParaRPr>
          </a:p>
          <a:p>
            <a:r>
              <a:rPr lang="ja-JP" altLang="en-US" sz="2000" b="1" dirty="0">
                <a:solidFill>
                  <a:srgbClr val="FF0000"/>
                </a:solidFill>
              </a:rPr>
              <a:t>途中でブレーキが利かない企業経営</a:t>
            </a:r>
            <a:endParaRPr lang="en-US" altLang="ja-JP" sz="2000" b="1" dirty="0">
              <a:solidFill>
                <a:srgbClr val="FF0000"/>
              </a:solidFill>
            </a:endParaRPr>
          </a:p>
          <a:p>
            <a:r>
              <a:rPr lang="ja-JP" altLang="en-US" sz="2000" b="1" dirty="0">
                <a:solidFill>
                  <a:srgbClr val="FF0000"/>
                </a:solidFill>
              </a:rPr>
              <a:t>経営者による痛みを供う抜本的な経営判断（攻めのガバナンス）の欠如による暴走</a:t>
            </a:r>
            <a:endParaRPr lang="en-US" altLang="ja-JP" sz="2000" b="1" dirty="0">
              <a:solidFill>
                <a:srgbClr val="FF0000"/>
              </a:solidFill>
            </a:endParaRPr>
          </a:p>
          <a:p>
            <a:pPr marL="0" indent="0">
              <a:buNone/>
            </a:pPr>
            <a:r>
              <a:rPr lang="en-US" altLang="ja-JP" sz="2000" b="1" dirty="0"/>
              <a:t>【</a:t>
            </a:r>
            <a:r>
              <a:rPr lang="ja-JP" altLang="en-US" sz="2000" b="1" dirty="0"/>
              <a:t>ガバナンス・コンプライアンス</a:t>
            </a:r>
            <a:r>
              <a:rPr lang="en-US" altLang="ja-JP" sz="2000" b="1" dirty="0"/>
              <a:t>】</a:t>
            </a:r>
          </a:p>
          <a:p>
            <a:r>
              <a:rPr lang="ja-JP" altLang="ja-JP" sz="2000" b="1" dirty="0">
                <a:solidFill>
                  <a:srgbClr val="9116AA"/>
                </a:solidFill>
                <a:latin typeface="+mn-ea"/>
              </a:rPr>
              <a:t>内部昇格で役員となった取締役や監査役</a:t>
            </a:r>
            <a:r>
              <a:rPr lang="ja-JP" altLang="en-US" sz="2000" b="1" dirty="0">
                <a:solidFill>
                  <a:srgbClr val="9116AA"/>
                </a:solidFill>
                <a:latin typeface="+mn-ea"/>
              </a:rPr>
              <a:t>等</a:t>
            </a:r>
            <a:r>
              <a:rPr lang="ja-JP" altLang="ja-JP" sz="2000" b="1" dirty="0">
                <a:solidFill>
                  <a:srgbClr val="9116AA"/>
                </a:solidFill>
                <a:latin typeface="+mn-ea"/>
              </a:rPr>
              <a:t>が代表取締役等の暴走に異を唱えられない</a:t>
            </a:r>
            <a:r>
              <a:rPr lang="ja-JP" altLang="en-US" sz="2000" b="1" dirty="0">
                <a:solidFill>
                  <a:srgbClr val="9116AA"/>
                </a:solidFill>
                <a:latin typeface="+mn-ea"/>
              </a:rPr>
              <a:t>。</a:t>
            </a:r>
            <a:endParaRPr lang="en-US" altLang="ja-JP" sz="2000" b="1" dirty="0">
              <a:solidFill>
                <a:srgbClr val="9116AA"/>
              </a:solidFill>
              <a:latin typeface="+mn-ea"/>
            </a:endParaRPr>
          </a:p>
          <a:p>
            <a:r>
              <a:rPr lang="ja-JP" altLang="ja-JP" sz="2000" b="1" dirty="0">
                <a:solidFill>
                  <a:srgbClr val="9116AA"/>
                </a:solidFill>
                <a:latin typeface="+mn-ea"/>
              </a:rPr>
              <a:t>社外役員（取締役・監査役</a:t>
            </a:r>
            <a:r>
              <a:rPr lang="ja-JP" altLang="en-US" sz="2000" b="1" dirty="0">
                <a:solidFill>
                  <a:srgbClr val="9116AA"/>
                </a:solidFill>
                <a:latin typeface="+mn-ea"/>
              </a:rPr>
              <a:t>等</a:t>
            </a:r>
            <a:r>
              <a:rPr lang="ja-JP" altLang="ja-JP" sz="2000" b="1" dirty="0">
                <a:solidFill>
                  <a:srgbClr val="9116AA"/>
                </a:solidFill>
                <a:latin typeface="+mn-ea"/>
              </a:rPr>
              <a:t>）にリスク情報が伝わらない</a:t>
            </a:r>
            <a:r>
              <a:rPr lang="ja-JP" altLang="en-US" sz="2000" b="1" dirty="0">
                <a:solidFill>
                  <a:srgbClr val="9116AA"/>
                </a:solidFill>
                <a:latin typeface="+mn-ea"/>
              </a:rPr>
              <a:t>。</a:t>
            </a:r>
            <a:endParaRPr lang="en-US" altLang="ja-JP" sz="2000" b="1" dirty="0">
              <a:solidFill>
                <a:srgbClr val="9116AA"/>
              </a:solidFill>
              <a:latin typeface="+mn-ea"/>
            </a:endParaRPr>
          </a:p>
          <a:p>
            <a:r>
              <a:rPr lang="ja-JP" altLang="en-US" sz="2000" b="1" dirty="0">
                <a:solidFill>
                  <a:srgbClr val="9116AA"/>
                </a:solidFill>
                <a:latin typeface="+mn-ea"/>
              </a:rPr>
              <a:t>内部統制システムが機能していない。</a:t>
            </a:r>
            <a:endParaRPr lang="en-US" altLang="ja-JP" sz="2000" b="1" dirty="0">
              <a:solidFill>
                <a:srgbClr val="9116AA"/>
              </a:solidFill>
              <a:latin typeface="+mn-ea"/>
            </a:endParaRPr>
          </a:p>
          <a:p>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Tree>
    <p:extLst>
      <p:ext uri="{BB962C8B-B14F-4D97-AF65-F5344CB8AC3E}">
        <p14:creationId xmlns:p14="http://schemas.microsoft.com/office/powerpoint/2010/main" val="346841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9454" y="372874"/>
            <a:ext cx="10515600" cy="626767"/>
          </a:xfrm>
        </p:spPr>
        <p:txBody>
          <a:bodyPr>
            <a:normAutofit/>
          </a:bodyPr>
          <a:lstStyle/>
          <a:p>
            <a:r>
              <a:rPr kumimoji="1" lang="ja-JP" altLang="en-US" sz="3200" b="1" dirty="0" smtClean="0">
                <a:latin typeface="+mn-ea"/>
                <a:ea typeface="+mn-ea"/>
              </a:rPr>
              <a:t>最近</a:t>
            </a:r>
            <a:r>
              <a:rPr kumimoji="1" lang="ja-JP" altLang="en-US" sz="3200" b="1" dirty="0">
                <a:latin typeface="+mn-ea"/>
                <a:ea typeface="+mn-ea"/>
              </a:rPr>
              <a:t>事例における従業員不正の原因</a:t>
            </a:r>
          </a:p>
        </p:txBody>
      </p:sp>
      <p:sp>
        <p:nvSpPr>
          <p:cNvPr id="3" name="コンテンツ プレースホルダー 2"/>
          <p:cNvSpPr>
            <a:spLocks noGrp="1"/>
          </p:cNvSpPr>
          <p:nvPr>
            <p:ph idx="1"/>
          </p:nvPr>
        </p:nvSpPr>
        <p:spPr>
          <a:xfrm>
            <a:off x="838200" y="1105786"/>
            <a:ext cx="10515600" cy="5250564"/>
          </a:xfrm>
        </p:spPr>
        <p:txBody>
          <a:bodyPr>
            <a:normAutofit fontScale="85000" lnSpcReduction="10000"/>
          </a:bodyPr>
          <a:lstStyle/>
          <a:p>
            <a:pPr marL="0" indent="0">
              <a:buNone/>
            </a:pPr>
            <a:r>
              <a:rPr lang="en-US" altLang="ja-JP" sz="2400" b="1" dirty="0"/>
              <a:t>【</a:t>
            </a:r>
            <a:r>
              <a:rPr lang="ja-JP" altLang="en-US" sz="2400" b="1" dirty="0"/>
              <a:t>プレッシャー</a:t>
            </a:r>
            <a:r>
              <a:rPr lang="en-US" altLang="ja-JP" sz="2400" b="1" dirty="0"/>
              <a:t>】</a:t>
            </a:r>
          </a:p>
          <a:p>
            <a:r>
              <a:rPr lang="ja-JP" altLang="en-US" sz="2400" b="1" dirty="0">
                <a:solidFill>
                  <a:srgbClr val="3399FF"/>
                </a:solidFill>
              </a:rPr>
              <a:t>売上や利益等の数値目標達成に関する過度なプレッシャー</a:t>
            </a:r>
            <a:endParaRPr lang="en-US" altLang="ja-JP" sz="2400" b="1" dirty="0">
              <a:solidFill>
                <a:srgbClr val="3399FF"/>
              </a:solidFill>
            </a:endParaRPr>
          </a:p>
          <a:p>
            <a:r>
              <a:rPr lang="ja-JP" altLang="en-US" sz="2400" b="1" dirty="0">
                <a:solidFill>
                  <a:srgbClr val="3399FF"/>
                </a:solidFill>
              </a:rPr>
              <a:t>生産・納期優先の収益評価に偏った経営</a:t>
            </a:r>
            <a:endParaRPr lang="en-US" altLang="ja-JP" sz="2400" b="1" dirty="0">
              <a:solidFill>
                <a:srgbClr val="3399FF"/>
              </a:solidFill>
            </a:endParaRPr>
          </a:p>
          <a:p>
            <a:pPr marL="0" indent="0">
              <a:buNone/>
            </a:pPr>
            <a:r>
              <a:rPr lang="en-US" altLang="ja-JP" sz="2400" b="1" dirty="0"/>
              <a:t>【</a:t>
            </a:r>
            <a:r>
              <a:rPr lang="ja-JP" altLang="en-US" sz="2400" b="1" dirty="0"/>
              <a:t>組織風土・企業風土</a:t>
            </a:r>
            <a:r>
              <a:rPr lang="en-US" altLang="ja-JP" sz="2400" b="1" dirty="0"/>
              <a:t>】</a:t>
            </a:r>
          </a:p>
          <a:p>
            <a:r>
              <a:rPr lang="ja-JP" altLang="en-US" sz="2400" b="1" dirty="0">
                <a:solidFill>
                  <a:srgbClr val="FF0000"/>
                </a:solidFill>
              </a:rPr>
              <a:t>上司に対して不都合な事実を指摘し、意見を述べることを躊躇せざるを得ない風土</a:t>
            </a:r>
            <a:endParaRPr lang="en-US" altLang="ja-JP" sz="2400" b="1" dirty="0">
              <a:solidFill>
                <a:srgbClr val="FF0000"/>
              </a:solidFill>
            </a:endParaRPr>
          </a:p>
          <a:p>
            <a:r>
              <a:rPr lang="ja-JP" altLang="en-US" sz="2400" b="1" dirty="0">
                <a:solidFill>
                  <a:srgbClr val="FF0000"/>
                </a:solidFill>
              </a:rPr>
              <a:t>本音で問題点を指摘できず、表層的な人間関係に留まっている職場環境</a:t>
            </a:r>
            <a:endParaRPr lang="en-US" altLang="ja-JP" sz="2400" b="1" dirty="0">
              <a:solidFill>
                <a:srgbClr val="FF0000"/>
              </a:solidFill>
            </a:endParaRPr>
          </a:p>
          <a:p>
            <a:r>
              <a:rPr lang="ja-JP" altLang="en-US" sz="2400" b="1" dirty="0">
                <a:solidFill>
                  <a:srgbClr val="FF0000"/>
                </a:solidFill>
              </a:rPr>
              <a:t>上命下達で、自由闊達に議論できない企業風土</a:t>
            </a:r>
            <a:endParaRPr lang="en-US" altLang="ja-JP" sz="2400" b="1" dirty="0">
              <a:solidFill>
                <a:srgbClr val="FF0000"/>
              </a:solidFill>
            </a:endParaRPr>
          </a:p>
          <a:p>
            <a:r>
              <a:rPr lang="ja-JP" altLang="en-US" sz="2400" b="1" dirty="0">
                <a:solidFill>
                  <a:srgbClr val="FF0000"/>
                </a:solidFill>
              </a:rPr>
              <a:t>トップに正論が言えず、隠す・先送りする・言い訳をするという企業風土</a:t>
            </a:r>
            <a:endParaRPr lang="en-US" altLang="ja-JP" sz="2400" b="1" dirty="0">
              <a:solidFill>
                <a:srgbClr val="FF0000"/>
              </a:solidFill>
            </a:endParaRPr>
          </a:p>
          <a:p>
            <a:r>
              <a:rPr lang="ja-JP" altLang="en-US" sz="2400" b="1" dirty="0">
                <a:solidFill>
                  <a:srgbClr val="FF0000"/>
                </a:solidFill>
              </a:rPr>
              <a:t>相談・報告を行いにくい職場風土</a:t>
            </a:r>
            <a:endParaRPr lang="en-US" altLang="ja-JP" sz="2400" b="1" dirty="0">
              <a:solidFill>
                <a:srgbClr val="FF0000"/>
              </a:solidFill>
            </a:endParaRPr>
          </a:p>
          <a:p>
            <a:r>
              <a:rPr lang="ja-JP" altLang="en-US" sz="2400" b="1" dirty="0">
                <a:solidFill>
                  <a:srgbClr val="FF0000"/>
                </a:solidFill>
              </a:rPr>
              <a:t>支店等から本社に対して適時適切な報告がなされない組織風土</a:t>
            </a:r>
            <a:endParaRPr lang="en-US" altLang="ja-JP" sz="2400" b="1" dirty="0">
              <a:solidFill>
                <a:srgbClr val="FF0000"/>
              </a:solidFill>
            </a:endParaRPr>
          </a:p>
          <a:p>
            <a:pPr marL="0" indent="0">
              <a:buNone/>
            </a:pPr>
            <a:r>
              <a:rPr lang="en-US" altLang="ja-JP" sz="2400" b="1" dirty="0"/>
              <a:t>【</a:t>
            </a:r>
            <a:r>
              <a:rPr lang="ja-JP" altLang="en-US" sz="2400" b="1" dirty="0"/>
              <a:t>ガバナンス・コンプライアンス</a:t>
            </a:r>
            <a:r>
              <a:rPr lang="en-US" altLang="ja-JP" sz="2400" b="1" dirty="0"/>
              <a:t>】</a:t>
            </a:r>
          </a:p>
          <a:p>
            <a:r>
              <a:rPr lang="ja-JP" altLang="en-US" sz="2400" b="1" dirty="0">
                <a:solidFill>
                  <a:srgbClr val="9116AA"/>
                </a:solidFill>
              </a:rPr>
              <a:t>閉鎖的な組織体制と、経営と現場の乖離</a:t>
            </a:r>
            <a:endParaRPr lang="en-US" altLang="ja-JP" sz="2400" b="1" dirty="0">
              <a:solidFill>
                <a:srgbClr val="9116AA"/>
              </a:solidFill>
            </a:endParaRPr>
          </a:p>
          <a:p>
            <a:r>
              <a:rPr lang="ja-JP" altLang="en-US" sz="2400" b="1" dirty="0">
                <a:solidFill>
                  <a:srgbClr val="9116AA"/>
                </a:solidFill>
              </a:rPr>
              <a:t>管理部門軽視の組織風土</a:t>
            </a:r>
            <a:endParaRPr lang="en-US" altLang="ja-JP" sz="2400" b="1" dirty="0">
              <a:solidFill>
                <a:srgbClr val="9900CC"/>
              </a:solidFill>
            </a:endParaRPr>
          </a:p>
          <a:p>
            <a:r>
              <a:rPr lang="ja-JP" altLang="en-US" sz="2400" b="1" dirty="0">
                <a:solidFill>
                  <a:srgbClr val="9116AA"/>
                </a:solidFill>
              </a:rPr>
              <a:t>コンプライアンス意識の欠如を伴う企業風土の劣化</a:t>
            </a:r>
            <a:endParaRPr kumimoji="1" lang="ja-JP" altLang="en-US" sz="2400" dirty="0">
              <a:solidFill>
                <a:srgbClr val="9116AA"/>
              </a:solidFill>
            </a:endParaRPr>
          </a:p>
        </p:txBody>
      </p:sp>
      <p:sp>
        <p:nvSpPr>
          <p:cNvPr id="4" name="フッター プレースホルダー 3"/>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6" name="矢印: 右 5">
            <a:extLst>
              <a:ext uri="{FF2B5EF4-FFF2-40B4-BE49-F238E27FC236}">
                <a16:creationId xmlns="" xmlns:a16="http://schemas.microsoft.com/office/drawing/2014/main" id="{2637B53D-89A7-43D1-BA16-8030FBA57472}"/>
              </a:ext>
            </a:extLst>
          </p:cNvPr>
          <p:cNvSpPr/>
          <p:nvPr/>
        </p:nvSpPr>
        <p:spPr>
          <a:xfrm>
            <a:off x="8661991" y="4238846"/>
            <a:ext cx="375683" cy="2480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 xmlns:a16="http://schemas.microsoft.com/office/drawing/2014/main" id="{1A010589-EEFA-4537-B2DE-7800D9BA13CF}"/>
              </a:ext>
            </a:extLst>
          </p:cNvPr>
          <p:cNvSpPr txBox="1"/>
          <p:nvPr/>
        </p:nvSpPr>
        <p:spPr>
          <a:xfrm>
            <a:off x="9122735" y="4178226"/>
            <a:ext cx="1502735" cy="369332"/>
          </a:xfrm>
          <a:prstGeom prst="rect">
            <a:avLst/>
          </a:prstGeom>
          <a:noFill/>
          <a:ln w="19050">
            <a:solidFill>
              <a:srgbClr val="FF0000"/>
            </a:solidFill>
          </a:ln>
        </p:spPr>
        <p:txBody>
          <a:bodyPr wrap="square" rtlCol="0">
            <a:spAutoFit/>
          </a:bodyPr>
          <a:lstStyle/>
          <a:p>
            <a:r>
              <a:rPr kumimoji="1" lang="ja-JP" altLang="en-US" b="1" dirty="0"/>
              <a:t>報・連・相</a:t>
            </a:r>
          </a:p>
        </p:txBody>
      </p:sp>
      <p:sp>
        <p:nvSpPr>
          <p:cNvPr id="8" name="右中かっこ 7">
            <a:extLst>
              <a:ext uri="{FF2B5EF4-FFF2-40B4-BE49-F238E27FC236}">
                <a16:creationId xmlns="" xmlns:a16="http://schemas.microsoft.com/office/drawing/2014/main" id="{AFE8BD24-CAAF-4D2F-822F-5959FED67F5A}"/>
              </a:ext>
            </a:extLst>
          </p:cNvPr>
          <p:cNvSpPr/>
          <p:nvPr/>
        </p:nvSpPr>
        <p:spPr>
          <a:xfrm>
            <a:off x="8431618" y="4132520"/>
            <a:ext cx="375683" cy="46074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n w="28575">
                <a:solidFill>
                  <a:schemeClr val="tx1"/>
                </a:solidFill>
              </a:ln>
            </a:endParaRPr>
          </a:p>
        </p:txBody>
      </p:sp>
    </p:spTree>
    <p:extLst>
      <p:ext uri="{BB962C8B-B14F-4D97-AF65-F5344CB8AC3E}">
        <p14:creationId xmlns:p14="http://schemas.microsoft.com/office/powerpoint/2010/main" val="270657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楕円 15"/>
          <p:cNvSpPr/>
          <p:nvPr/>
        </p:nvSpPr>
        <p:spPr>
          <a:xfrm>
            <a:off x="7086600" y="5303574"/>
            <a:ext cx="4597399" cy="1012392"/>
          </a:xfrm>
          <a:prstGeom prst="ellipse">
            <a:avLst/>
          </a:prstGeom>
          <a:solidFill>
            <a:schemeClr val="bg1"/>
          </a:solidFill>
          <a:ln w="63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FF0000"/>
                </a:solidFill>
                <a:latin typeface="+mn-ea"/>
                <a:cs typeface="Meiryo UI" panose="020B0604030504040204" pitchFamily="50" charset="-128"/>
              </a:rPr>
              <a:t>経営層がリスクを把握できない</a:t>
            </a:r>
          </a:p>
        </p:txBody>
      </p:sp>
      <p:sp>
        <p:nvSpPr>
          <p:cNvPr id="2" name="タイトル 1"/>
          <p:cNvSpPr>
            <a:spLocks noGrp="1"/>
          </p:cNvSpPr>
          <p:nvPr>
            <p:ph type="title"/>
          </p:nvPr>
        </p:nvSpPr>
        <p:spPr>
          <a:xfrm>
            <a:off x="561407" y="491219"/>
            <a:ext cx="11741339" cy="758220"/>
          </a:xfrm>
        </p:spPr>
        <p:txBody>
          <a:bodyPr>
            <a:normAutofit/>
          </a:bodyPr>
          <a:lstStyle/>
          <a:p>
            <a:r>
              <a:rPr lang="ja-JP" altLang="en-US" sz="3600" b="1" dirty="0" smtClean="0">
                <a:latin typeface="+mn-ea"/>
                <a:ea typeface="+mn-ea"/>
              </a:rPr>
              <a:t>企業</a:t>
            </a:r>
            <a:r>
              <a:rPr lang="ja-JP" altLang="en-US" sz="3600" b="1" dirty="0">
                <a:latin typeface="+mn-ea"/>
                <a:ea typeface="+mn-ea"/>
              </a:rPr>
              <a:t>風土・組織風土の</a:t>
            </a:r>
            <a:r>
              <a:rPr lang="ja-JP" altLang="en-US" sz="3600" b="1" dirty="0" smtClean="0">
                <a:latin typeface="+mn-ea"/>
                <a:ea typeface="+mn-ea"/>
              </a:rPr>
              <a:t>問題</a:t>
            </a:r>
            <a:r>
              <a:rPr lang="ja-JP" altLang="en-US" sz="3100" dirty="0" smtClean="0">
                <a:latin typeface="+mn-ea"/>
                <a:ea typeface="+mn-ea"/>
              </a:rPr>
              <a:t>（</a:t>
            </a:r>
            <a:r>
              <a:rPr lang="ja-JP" altLang="en-US" sz="3100" dirty="0">
                <a:latin typeface="+mn-ea"/>
                <a:ea typeface="+mn-ea"/>
              </a:rPr>
              <a:t>問題視された事例の内訳）</a:t>
            </a:r>
            <a:endParaRPr kumimoji="1" lang="ja-JP" altLang="en-US" sz="3100" dirty="0">
              <a:latin typeface="+mn-ea"/>
              <a:ea typeface="+mn-ea"/>
            </a:endParaRPr>
          </a:p>
        </p:txBody>
      </p:sp>
      <p:sp>
        <p:nvSpPr>
          <p:cNvPr id="5" name="フッター プレースホルダ 4"/>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
        <p:nvSpPr>
          <p:cNvPr id="3" name="左大かっこ 2"/>
          <p:cNvSpPr/>
          <p:nvPr/>
        </p:nvSpPr>
        <p:spPr>
          <a:xfrm>
            <a:off x="561408" y="1513948"/>
            <a:ext cx="220593" cy="767562"/>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b="1" dirty="0"/>
          </a:p>
        </p:txBody>
      </p:sp>
      <p:sp>
        <p:nvSpPr>
          <p:cNvPr id="9" name="テキスト ボックス 8"/>
          <p:cNvSpPr txBox="1"/>
          <p:nvPr/>
        </p:nvSpPr>
        <p:spPr>
          <a:xfrm>
            <a:off x="785155" y="1329282"/>
            <a:ext cx="11373399" cy="369332"/>
          </a:xfrm>
          <a:prstGeom prst="rect">
            <a:avLst/>
          </a:prstGeom>
          <a:noFill/>
        </p:spPr>
        <p:txBody>
          <a:bodyPr wrap="square" rtlCol="0">
            <a:spAutoFit/>
          </a:bodyPr>
          <a:lstStyle/>
          <a:p>
            <a:r>
              <a:rPr kumimoji="1" lang="ja-JP" altLang="en-US" b="1" dirty="0"/>
              <a:t>風通しの悪い企業風土・・・・・・・・・・・・・・・・・・・・・・・・</a:t>
            </a:r>
            <a:r>
              <a:rPr kumimoji="1" lang="en-US" altLang="ja-JP" b="1" dirty="0"/>
              <a:t>31</a:t>
            </a:r>
            <a:r>
              <a:rPr kumimoji="1" lang="ja-JP" altLang="en-US" b="1" dirty="0"/>
              <a:t>件</a:t>
            </a:r>
          </a:p>
        </p:txBody>
      </p:sp>
      <p:sp>
        <p:nvSpPr>
          <p:cNvPr id="13" name="テキスト ボックス 12"/>
          <p:cNvSpPr txBox="1"/>
          <p:nvPr/>
        </p:nvSpPr>
        <p:spPr>
          <a:xfrm>
            <a:off x="785155" y="1723594"/>
            <a:ext cx="11263507" cy="369332"/>
          </a:xfrm>
          <a:prstGeom prst="rect">
            <a:avLst/>
          </a:prstGeom>
          <a:noFill/>
        </p:spPr>
        <p:txBody>
          <a:bodyPr wrap="square" rtlCol="0">
            <a:spAutoFit/>
          </a:bodyPr>
          <a:lstStyle/>
          <a:p>
            <a:r>
              <a:rPr lang="ja-JP" altLang="en-US" b="1" dirty="0"/>
              <a:t>コンプライアンスよりも売上や利益を優先する組織風土・・・・・・・・・</a:t>
            </a:r>
            <a:r>
              <a:rPr lang="en-US" altLang="ja-JP" b="1" dirty="0"/>
              <a:t>20</a:t>
            </a:r>
            <a:r>
              <a:rPr lang="ja-JP" altLang="en-US" b="1" dirty="0"/>
              <a:t>件</a:t>
            </a:r>
            <a:endParaRPr kumimoji="1" lang="ja-JP" altLang="en-US" b="1" dirty="0"/>
          </a:p>
        </p:txBody>
      </p:sp>
      <p:sp>
        <p:nvSpPr>
          <p:cNvPr id="14" name="テキスト ボックス 13"/>
          <p:cNvSpPr txBox="1"/>
          <p:nvPr/>
        </p:nvSpPr>
        <p:spPr>
          <a:xfrm>
            <a:off x="761232" y="2073340"/>
            <a:ext cx="11359516" cy="369332"/>
          </a:xfrm>
          <a:prstGeom prst="rect">
            <a:avLst/>
          </a:prstGeom>
          <a:noFill/>
        </p:spPr>
        <p:txBody>
          <a:bodyPr wrap="square" rtlCol="0">
            <a:spAutoFit/>
          </a:bodyPr>
          <a:lstStyle/>
          <a:p>
            <a:r>
              <a:rPr lang="ja-JP" altLang="en-US" b="1" dirty="0"/>
              <a:t>その他（売上至上主義、営業重視・管理軽視、閉鎖的な企業風土）・・・・・</a:t>
            </a:r>
            <a:r>
              <a:rPr lang="en-US" altLang="ja-JP" b="1" dirty="0"/>
              <a:t>5</a:t>
            </a:r>
            <a:r>
              <a:rPr lang="ja-JP" altLang="en-US" b="1" dirty="0"/>
              <a:t>件</a:t>
            </a:r>
            <a:endParaRPr kumimoji="1" lang="ja-JP" altLang="en-US" b="1" dirty="0"/>
          </a:p>
        </p:txBody>
      </p:sp>
      <p:sp>
        <p:nvSpPr>
          <p:cNvPr id="17" name="正方形/長方形 16"/>
          <p:cNvSpPr/>
          <p:nvPr/>
        </p:nvSpPr>
        <p:spPr>
          <a:xfrm>
            <a:off x="1061545" y="2529315"/>
            <a:ext cx="10987117" cy="3827035"/>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u="sng" dirty="0">
                <a:solidFill>
                  <a:schemeClr val="tx1"/>
                </a:solidFill>
              </a:rPr>
              <a:t>風通しの悪い企業風土の事例</a:t>
            </a:r>
            <a:r>
              <a:rPr lang="ja-JP" altLang="en-US" sz="1600" b="1" dirty="0">
                <a:solidFill>
                  <a:schemeClr val="tx1"/>
                </a:solidFill>
              </a:rPr>
              <a:t>　</a:t>
            </a:r>
            <a:endParaRPr lang="ja-JP" altLang="en-US" sz="1600" b="1" dirty="0">
              <a:solidFill>
                <a:srgbClr val="FF0000"/>
              </a:solidFill>
            </a:endParaRPr>
          </a:p>
          <a:p>
            <a:pPr>
              <a:defRPr/>
            </a:pP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a:t>
            </a:r>
            <a:r>
              <a:rPr lang="ja-JP" altLang="en-US" sz="1600" b="1" dirty="0">
                <a:solidFill>
                  <a:schemeClr val="tx1"/>
                </a:solidFill>
                <a:latin typeface="メイリオ" pitchFamily="50" charset="-128"/>
                <a:ea typeface="メイリオ" pitchFamily="50" charset="-128"/>
                <a:cs typeface="メイリオ" pitchFamily="50" charset="-128"/>
              </a:rPr>
              <a:t>・上司の意向に逆らうことができない企業風土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b="1" dirty="0">
                <a:solidFill>
                  <a:schemeClr val="tx1"/>
                </a:solidFill>
                <a:latin typeface="メイリオ" pitchFamily="50" charset="-128"/>
                <a:ea typeface="メイリオ" pitchFamily="50" charset="-128"/>
                <a:cs typeface="メイリオ" pitchFamily="50" charset="-128"/>
              </a:rPr>
              <a:t>　</a:t>
            </a:r>
            <a:r>
              <a:rPr lang="ja-JP" altLang="en-US" sz="1600" dirty="0">
                <a:solidFill>
                  <a:schemeClr val="tx1"/>
                </a:solidFill>
                <a:latin typeface="メイリオ" pitchFamily="50" charset="-128"/>
                <a:ea typeface="メイリオ" pitchFamily="50" charset="-128"/>
                <a:cs typeface="メイリオ" pitchFamily="50" charset="-128"/>
              </a:rPr>
              <a:t>・上に対して意見が言えない企業風土、上司に逆らいにくい社内風土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・上位者に気兼ねして不都合なことを上にあげない組織風土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・トップに正論が言えない、隠す・先送りする・言い訳をする企業風土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a:t>
            </a:r>
            <a:r>
              <a:rPr lang="ja-JP" altLang="en-US" sz="1600" b="1" dirty="0">
                <a:solidFill>
                  <a:schemeClr val="tx1"/>
                </a:solidFill>
                <a:latin typeface="メイリオ" pitchFamily="50" charset="-128"/>
                <a:ea typeface="メイリオ" pitchFamily="50" charset="-128"/>
                <a:cs typeface="メイリオ" pitchFamily="50" charset="-128"/>
              </a:rPr>
              <a:t>上命下達で、自由闊達に議論できない企業風土・職場環境</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・できないことを「できない」とい言えない企業風土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・現場が声を上げられない、声を上げても仕方ないという組織風土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dirty="0">
                <a:solidFill>
                  <a:schemeClr val="tx1"/>
                </a:solidFill>
                <a:latin typeface="メイリオ" pitchFamily="50" charset="-128"/>
                <a:ea typeface="メイリオ" pitchFamily="50" charset="-128"/>
                <a:cs typeface="メイリオ" pitchFamily="50" charset="-128"/>
              </a:rPr>
              <a:t>　・現場の意見が上層部に伝わりにくい組織風土</a:t>
            </a:r>
            <a:endParaRPr lang="en-US" altLang="ja-JP" sz="1600"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・本音で問題点を指摘できず表層的な人間関係に留まる職場環境　</a:t>
            </a:r>
            <a:endParaRPr lang="en-US" altLang="ja-JP" sz="1600" i="1"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a:t>
            </a:r>
            <a:r>
              <a:rPr lang="ja-JP" altLang="en-US" sz="1600" dirty="0">
                <a:solidFill>
                  <a:schemeClr val="tx1"/>
                </a:solidFill>
                <a:latin typeface="メイリオ" pitchFamily="50" charset="-128"/>
                <a:ea typeface="メイリオ" pitchFamily="50" charset="-128"/>
                <a:cs typeface="メイリオ" pitchFamily="50" charset="-128"/>
              </a:rPr>
              <a:t>自由に報告、相談できない職場環境</a:t>
            </a:r>
            <a:endParaRPr lang="en-US" altLang="ja-JP" sz="1600" i="1"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a:t>
            </a:r>
            <a:endParaRPr lang="en-US" altLang="ja-JP" sz="1600" i="1"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a:t>
            </a:r>
            <a:r>
              <a:rPr lang="ja-JP" altLang="en-US" sz="2000" b="1" dirty="0">
                <a:solidFill>
                  <a:srgbClr val="FF0000"/>
                </a:solidFill>
              </a:rPr>
              <a:t>問題が経営層に正しく迅速に伝わらない</a:t>
            </a:r>
          </a:p>
          <a:p>
            <a:pPr>
              <a:defRPr/>
            </a:pPr>
            <a:endParaRPr lang="en-US" altLang="ja-JP" sz="1600" i="1" dirty="0">
              <a:solidFill>
                <a:schemeClr val="tx1"/>
              </a:solidFill>
              <a:latin typeface="メイリオ" pitchFamily="50" charset="-128"/>
              <a:ea typeface="メイリオ" pitchFamily="50" charset="-128"/>
              <a:cs typeface="メイリオ" pitchFamily="50" charset="-128"/>
            </a:endParaRPr>
          </a:p>
          <a:p>
            <a:pPr>
              <a:defRPr/>
            </a:pPr>
            <a:r>
              <a:rPr lang="ja-JP" altLang="en-US" sz="1600" i="1" dirty="0">
                <a:solidFill>
                  <a:schemeClr val="tx1"/>
                </a:solidFill>
                <a:latin typeface="メイリオ" pitchFamily="50" charset="-128"/>
                <a:ea typeface="メイリオ" pitchFamily="50" charset="-128"/>
                <a:cs typeface="メイリオ" pitchFamily="50" charset="-128"/>
              </a:rPr>
              <a:t>　</a:t>
            </a:r>
            <a:endParaRPr lang="en-US" altLang="ja-JP" sz="1600" dirty="0">
              <a:solidFill>
                <a:schemeClr val="tx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024070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0212" y="425858"/>
            <a:ext cx="5242744" cy="555217"/>
          </a:xfrm>
        </p:spPr>
        <p:txBody>
          <a:bodyPr vert="horz" lIns="91440" tIns="45720" rIns="91440" bIns="45720" rtlCol="0" anchor="ctr">
            <a:normAutofit/>
          </a:bodyPr>
          <a:lstStyle/>
          <a:p>
            <a:r>
              <a:rPr kumimoji="1" lang="ja-JP" altLang="en-US" sz="3200" b="1" kern="1200" dirty="0" smtClean="0">
                <a:latin typeface="+mn-ea"/>
                <a:ea typeface="+mn-ea"/>
                <a:cs typeface="+mj-cs"/>
              </a:rPr>
              <a:t>組織</a:t>
            </a:r>
            <a:r>
              <a:rPr kumimoji="1" lang="ja-JP" altLang="en-US" sz="3200" b="1" kern="1200" dirty="0">
                <a:latin typeface="+mn-ea"/>
                <a:ea typeface="+mn-ea"/>
                <a:cs typeface="+mj-cs"/>
              </a:rPr>
              <a:t>風土と内部通報制度</a:t>
            </a:r>
          </a:p>
        </p:txBody>
      </p:sp>
      <p:sp>
        <p:nvSpPr>
          <p:cNvPr id="7" name="正方形/長方形 6"/>
          <p:cNvSpPr/>
          <p:nvPr/>
        </p:nvSpPr>
        <p:spPr>
          <a:xfrm>
            <a:off x="717423" y="2009775"/>
            <a:ext cx="4211929" cy="427781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oAutofit/>
          </a:bodyPr>
          <a:lstStyle/>
          <a:p>
            <a:pPr>
              <a:spcAft>
                <a:spcPts val="600"/>
              </a:spcAft>
            </a:pPr>
            <a:r>
              <a:rPr lang="ja-JP" altLang="en-US" b="1" u="sng" dirty="0">
                <a:solidFill>
                  <a:schemeClr val="tx1"/>
                </a:solidFill>
              </a:rPr>
              <a:t>メーカーＴ社　</a:t>
            </a:r>
            <a:r>
              <a:rPr lang="en-US" altLang="ja-JP" b="1" u="sng" dirty="0">
                <a:solidFill>
                  <a:schemeClr val="tx1"/>
                </a:solidFill>
              </a:rPr>
              <a:t>2018</a:t>
            </a:r>
            <a:r>
              <a:rPr lang="ja-JP" altLang="en-US" b="1" u="sng" dirty="0">
                <a:solidFill>
                  <a:schemeClr val="tx1"/>
                </a:solidFill>
              </a:rPr>
              <a:t>年　外部調査委員会報告書よりの抜粋</a:t>
            </a:r>
            <a:endParaRPr lang="en-US" altLang="ja-JP" b="1" u="sng" dirty="0">
              <a:solidFill>
                <a:schemeClr val="tx1"/>
              </a:solidFill>
            </a:endParaRPr>
          </a:p>
          <a:p>
            <a:pPr>
              <a:spcAft>
                <a:spcPts val="600"/>
              </a:spcAft>
            </a:pPr>
            <a:r>
              <a:rPr lang="ja-JP" altLang="en-US" b="1" dirty="0">
                <a:solidFill>
                  <a:schemeClr val="tx1"/>
                </a:solidFill>
              </a:rPr>
              <a:t>「通報しても会社が動いてくれないとだろうと思った」との回答が多かった。パワハラ体質の強い会社において、勇気を出して声を上げても会社が何もしてくれないとなれば、従業員の士気は低下する。</a:t>
            </a:r>
            <a:endParaRPr lang="en-US" altLang="ja-JP" b="1" dirty="0">
              <a:solidFill>
                <a:schemeClr val="tx1"/>
              </a:solidFill>
            </a:endParaRPr>
          </a:p>
          <a:p>
            <a:pPr>
              <a:spcAft>
                <a:spcPts val="600"/>
              </a:spcAft>
            </a:pPr>
            <a:r>
              <a:rPr lang="ja-JP" altLang="en-US" b="1" dirty="0">
                <a:solidFill>
                  <a:schemeClr val="tx1"/>
                </a:solidFill>
              </a:rPr>
              <a:t>　従業員を大事にする、従業員の声に耳を傾けるといった基本的な意識改革が必要である。</a:t>
            </a:r>
          </a:p>
          <a:p>
            <a:pPr>
              <a:spcAft>
                <a:spcPts val="600"/>
              </a:spcAft>
            </a:pPr>
            <a:r>
              <a:rPr lang="ja-JP" altLang="en-US" b="1" u="sng" dirty="0">
                <a:solidFill>
                  <a:srgbClr val="FF0000"/>
                </a:solidFill>
              </a:rPr>
              <a:t>内部通報制度</a:t>
            </a:r>
            <a:r>
              <a:rPr lang="ja-JP" altLang="en-US" b="1" u="sng" dirty="0">
                <a:solidFill>
                  <a:schemeClr val="tx1"/>
                </a:solidFill>
              </a:rPr>
              <a:t>を機能させるためには、まず、</a:t>
            </a:r>
            <a:r>
              <a:rPr lang="ja-JP" altLang="en-US" b="1" u="sng" dirty="0">
                <a:solidFill>
                  <a:srgbClr val="FF0000"/>
                </a:solidFill>
              </a:rPr>
              <a:t>従業員がモノを言える環境（企業風土）</a:t>
            </a:r>
            <a:r>
              <a:rPr lang="ja-JP" altLang="en-US" b="1" u="sng" dirty="0">
                <a:solidFill>
                  <a:schemeClr val="tx1"/>
                </a:solidFill>
              </a:rPr>
              <a:t>を構築する必要がある</a:t>
            </a:r>
            <a:r>
              <a:rPr lang="ja-JP" altLang="en-US" b="1" dirty="0">
                <a:solidFill>
                  <a:schemeClr val="tx1"/>
                </a:solidFill>
              </a:rPr>
              <a:t>。</a:t>
            </a:r>
            <a:endParaRPr kumimoji="1" lang="en-US" altLang="ja-JP" b="1" dirty="0">
              <a:solidFill>
                <a:schemeClr val="tx1"/>
              </a:solidFill>
            </a:endParaRPr>
          </a:p>
        </p:txBody>
      </p:sp>
      <p:sp>
        <p:nvSpPr>
          <p:cNvPr id="6" name="正方形/長方形 5"/>
          <p:cNvSpPr/>
          <p:nvPr/>
        </p:nvSpPr>
        <p:spPr>
          <a:xfrm>
            <a:off x="819376" y="1015346"/>
            <a:ext cx="11001406" cy="794404"/>
          </a:xfrm>
          <a:prstGeom prst="rect">
            <a:avLst/>
          </a:prstGeom>
          <a:ln>
            <a:noFill/>
          </a:ln>
        </p:spPr>
        <p:style>
          <a:lnRef idx="2">
            <a:schemeClr val="dk1"/>
          </a:lnRef>
          <a:fillRef idx="1">
            <a:schemeClr val="lt1"/>
          </a:fillRef>
          <a:effectRef idx="0">
            <a:schemeClr val="dk1"/>
          </a:effectRef>
          <a:fontRef idx="minor">
            <a:schemeClr val="dk1"/>
          </a:fontRef>
        </p:style>
        <p:txBody>
          <a:bodyPr rtlCol="0" anchor="t"/>
          <a:lstStyle/>
          <a:p>
            <a:pPr>
              <a:spcAft>
                <a:spcPts val="600"/>
              </a:spcAft>
            </a:pPr>
            <a:r>
              <a:rPr lang="ja-JP" altLang="en-US" sz="2400" b="1" dirty="0">
                <a:latin typeface="+mn-ea"/>
              </a:rPr>
              <a:t>活性化している内部通報制度は、不祥事発生を企業として認識する自動装置であり、且つ、違法行為に対する抑止力が期待されている。</a:t>
            </a:r>
            <a:endParaRPr kumimoji="1" lang="ja-JP" altLang="en-US" sz="2400" b="1" dirty="0">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2825386130"/>
              </p:ext>
            </p:extLst>
          </p:nvPr>
        </p:nvGraphicFramePr>
        <p:xfrm>
          <a:off x="5244663" y="2009777"/>
          <a:ext cx="6229914" cy="4282145"/>
        </p:xfrm>
        <a:graphic>
          <a:graphicData uri="http://schemas.openxmlformats.org/drawingml/2006/table">
            <a:tbl>
              <a:tblPr firstRow="1" bandRow="1">
                <a:tableStyleId>{5940675A-B579-460E-94D1-54222C63F5DA}</a:tableStyleId>
              </a:tblPr>
              <a:tblGrid>
                <a:gridCol w="2596341">
                  <a:extLst>
                    <a:ext uri="{9D8B030D-6E8A-4147-A177-3AD203B41FA5}">
                      <a16:colId xmlns="" xmlns:a16="http://schemas.microsoft.com/office/drawing/2014/main" val="47736139"/>
                    </a:ext>
                  </a:extLst>
                </a:gridCol>
                <a:gridCol w="499449">
                  <a:extLst>
                    <a:ext uri="{9D8B030D-6E8A-4147-A177-3AD203B41FA5}">
                      <a16:colId xmlns="" xmlns:a16="http://schemas.microsoft.com/office/drawing/2014/main" val="587735872"/>
                    </a:ext>
                  </a:extLst>
                </a:gridCol>
                <a:gridCol w="2634676">
                  <a:extLst>
                    <a:ext uri="{9D8B030D-6E8A-4147-A177-3AD203B41FA5}">
                      <a16:colId xmlns="" xmlns:a16="http://schemas.microsoft.com/office/drawing/2014/main" val="2239674332"/>
                    </a:ext>
                  </a:extLst>
                </a:gridCol>
                <a:gridCol w="499448">
                  <a:extLst>
                    <a:ext uri="{9D8B030D-6E8A-4147-A177-3AD203B41FA5}">
                      <a16:colId xmlns="" xmlns:a16="http://schemas.microsoft.com/office/drawing/2014/main" val="685488394"/>
                    </a:ext>
                  </a:extLst>
                </a:gridCol>
              </a:tblGrid>
              <a:tr h="450406">
                <a:tc gridSpan="4">
                  <a:txBody>
                    <a:bodyPr/>
                    <a:lstStyle/>
                    <a:p>
                      <a:r>
                        <a:rPr kumimoji="1" lang="ja-JP" altLang="en-US" sz="1600" b="1" dirty="0"/>
                        <a:t>内部通報窓口に通報しなかった理由（重複回答可）</a:t>
                      </a:r>
                    </a:p>
                  </a:txBody>
                  <a:tcPr marL="120825" marR="120825" marT="45310" marB="45310">
                    <a:solidFill>
                      <a:srgbClr val="FFCCFF"/>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 xmlns:a16="http://schemas.microsoft.com/office/drawing/2014/main" val="3216220931"/>
                  </a:ext>
                </a:extLst>
              </a:tr>
              <a:tr h="817807">
                <a:tc>
                  <a:txBody>
                    <a:bodyPr/>
                    <a:lstStyle/>
                    <a:p>
                      <a:r>
                        <a:rPr kumimoji="1" lang="ja-JP" altLang="en-US" sz="1600" b="1" dirty="0"/>
                        <a:t>問題のある行為だと確信が持てなかったから</a:t>
                      </a:r>
                    </a:p>
                  </a:txBody>
                  <a:tcPr marL="120825" marR="120825" marT="45310" marB="45310">
                    <a:solidFill>
                      <a:srgbClr val="FFCCFF"/>
                    </a:solidFill>
                  </a:tcPr>
                </a:tc>
                <a:tc>
                  <a:txBody>
                    <a:bodyPr/>
                    <a:lstStyle/>
                    <a:p>
                      <a:pPr algn="ctr"/>
                      <a:r>
                        <a:rPr kumimoji="1" lang="en-US" altLang="ja-JP" sz="1600" b="1" dirty="0"/>
                        <a:t>32</a:t>
                      </a:r>
                      <a:endParaRPr kumimoji="1" lang="ja-JP" altLang="en-US" sz="1600" b="1" dirty="0"/>
                    </a:p>
                  </a:txBody>
                  <a:tcPr marL="120825" marR="120825" marT="45310" marB="45310">
                    <a:solidFill>
                      <a:srgbClr val="FFCCFF"/>
                    </a:solidFill>
                  </a:tcPr>
                </a:tc>
                <a:tc>
                  <a:txBody>
                    <a:bodyPr/>
                    <a:lstStyle/>
                    <a:p>
                      <a:r>
                        <a:rPr kumimoji="1" lang="ja-JP" altLang="en-US" sz="1600" b="1" dirty="0"/>
                        <a:t>自分が通報したことが周囲に知られるかもしれないから</a:t>
                      </a:r>
                    </a:p>
                  </a:txBody>
                  <a:tcPr marL="120825" marR="120825" marT="45310" marB="45310">
                    <a:solidFill>
                      <a:srgbClr val="FFCCFF"/>
                    </a:solidFill>
                  </a:tcPr>
                </a:tc>
                <a:tc>
                  <a:txBody>
                    <a:bodyPr/>
                    <a:lstStyle/>
                    <a:p>
                      <a:pPr algn="ctr"/>
                      <a:r>
                        <a:rPr kumimoji="1" lang="en-US" altLang="ja-JP" sz="1600" b="1"/>
                        <a:t>12</a:t>
                      </a:r>
                      <a:endParaRPr kumimoji="1" lang="ja-JP" altLang="en-US" sz="1600" b="1" dirty="0"/>
                    </a:p>
                  </a:txBody>
                  <a:tcPr marL="120825" marR="120825" marT="45310" marB="45310">
                    <a:solidFill>
                      <a:srgbClr val="FFCCFF"/>
                    </a:solidFill>
                  </a:tcPr>
                </a:tc>
                <a:extLst>
                  <a:ext uri="{0D108BD9-81ED-4DB2-BD59-A6C34878D82A}">
                    <a16:rowId xmlns="" xmlns:a16="http://schemas.microsoft.com/office/drawing/2014/main" val="1639067572"/>
                  </a:ext>
                </a:extLst>
              </a:tr>
              <a:tr h="894297">
                <a:tc>
                  <a:txBody>
                    <a:bodyPr/>
                    <a:lstStyle/>
                    <a:p>
                      <a:r>
                        <a:rPr kumimoji="1" lang="ja-JP" altLang="en-US" sz="1600" b="1"/>
                        <a:t>通報しても会社が動いてくれないとだろうと思ったから</a:t>
                      </a:r>
                      <a:endParaRPr kumimoji="1" lang="ja-JP" altLang="en-US" sz="1600" b="1" dirty="0">
                        <a:solidFill>
                          <a:srgbClr val="FF0000"/>
                        </a:solidFill>
                      </a:endParaRPr>
                    </a:p>
                  </a:txBody>
                  <a:tcPr marL="120825" marR="120825" marT="45310" marB="45310">
                    <a:solidFill>
                      <a:srgbClr val="FFCCFF"/>
                    </a:solidFill>
                  </a:tcPr>
                </a:tc>
                <a:tc>
                  <a:txBody>
                    <a:bodyPr/>
                    <a:lstStyle/>
                    <a:p>
                      <a:pPr algn="ctr"/>
                      <a:r>
                        <a:rPr kumimoji="1" lang="en-US" altLang="ja-JP" sz="1600" b="1" dirty="0"/>
                        <a:t>24</a:t>
                      </a:r>
                      <a:endParaRPr kumimoji="1" lang="ja-JP" altLang="en-US" sz="1600" b="1" dirty="0"/>
                    </a:p>
                  </a:txBody>
                  <a:tcPr marL="120825" marR="120825" marT="45310" marB="45310">
                    <a:solidFill>
                      <a:srgbClr val="FFCCFF"/>
                    </a:solidFill>
                  </a:tcPr>
                </a:tc>
                <a:tc>
                  <a:txBody>
                    <a:bodyPr/>
                    <a:lstStyle/>
                    <a:p>
                      <a:r>
                        <a:rPr kumimoji="1" lang="ja-JP" altLang="en-US" sz="1600" b="1" dirty="0"/>
                        <a:t>通報窓口を思いつかなかったから</a:t>
                      </a:r>
                    </a:p>
                  </a:txBody>
                  <a:tcPr marL="120825" marR="120825" marT="45310" marB="45310">
                    <a:solidFill>
                      <a:srgbClr val="FFCCFF"/>
                    </a:solidFill>
                  </a:tcPr>
                </a:tc>
                <a:tc>
                  <a:txBody>
                    <a:bodyPr/>
                    <a:lstStyle/>
                    <a:p>
                      <a:pPr algn="ctr"/>
                      <a:r>
                        <a:rPr kumimoji="1" lang="en-US" altLang="ja-JP" sz="1600" b="1"/>
                        <a:t>12</a:t>
                      </a:r>
                      <a:endParaRPr kumimoji="1" lang="ja-JP" altLang="en-US" sz="1600" b="1" dirty="0"/>
                    </a:p>
                  </a:txBody>
                  <a:tcPr marL="120825" marR="120825" marT="45310" marB="45310">
                    <a:solidFill>
                      <a:srgbClr val="FFCCFF"/>
                    </a:solidFill>
                  </a:tcPr>
                </a:tc>
                <a:extLst>
                  <a:ext uri="{0D108BD9-81ED-4DB2-BD59-A6C34878D82A}">
                    <a16:rowId xmlns="" xmlns:a16="http://schemas.microsoft.com/office/drawing/2014/main" val="3052885321"/>
                  </a:ext>
                </a:extLst>
              </a:tr>
              <a:tr h="651480">
                <a:tc>
                  <a:txBody>
                    <a:bodyPr/>
                    <a:lstStyle/>
                    <a:p>
                      <a:r>
                        <a:rPr kumimoji="1" lang="ja-JP" altLang="en-US" sz="1600" b="1"/>
                        <a:t>周りの従業員がそのような通報をしていないから</a:t>
                      </a:r>
                      <a:endParaRPr kumimoji="1" lang="ja-JP" altLang="en-US" sz="1600" b="1" dirty="0"/>
                    </a:p>
                  </a:txBody>
                  <a:tcPr marL="120825" marR="120825" marT="45310" marB="45310">
                    <a:solidFill>
                      <a:srgbClr val="FFCCFF"/>
                    </a:solidFill>
                  </a:tcPr>
                </a:tc>
                <a:tc>
                  <a:txBody>
                    <a:bodyPr/>
                    <a:lstStyle/>
                    <a:p>
                      <a:pPr algn="ctr"/>
                      <a:r>
                        <a:rPr kumimoji="1" lang="en-US" altLang="ja-JP" sz="1600" b="1"/>
                        <a:t>16</a:t>
                      </a:r>
                      <a:endParaRPr kumimoji="1" lang="ja-JP" altLang="en-US" sz="1600" b="1" dirty="0"/>
                    </a:p>
                  </a:txBody>
                  <a:tcPr marL="120825" marR="120825" marT="45310" marB="45310">
                    <a:solidFill>
                      <a:srgbClr val="FFCCFF"/>
                    </a:solidFill>
                  </a:tcPr>
                </a:tc>
                <a:tc>
                  <a:txBody>
                    <a:bodyPr/>
                    <a:lstStyle/>
                    <a:p>
                      <a:r>
                        <a:rPr kumimoji="1" lang="ja-JP" altLang="en-US" sz="1600" b="1" dirty="0"/>
                        <a:t>告げ口をすることになるから</a:t>
                      </a:r>
                    </a:p>
                  </a:txBody>
                  <a:tcPr marL="120825" marR="120825" marT="45310" marB="45310">
                    <a:solidFill>
                      <a:srgbClr val="FFCCFF"/>
                    </a:solidFill>
                  </a:tcPr>
                </a:tc>
                <a:tc>
                  <a:txBody>
                    <a:bodyPr/>
                    <a:lstStyle/>
                    <a:p>
                      <a:pPr algn="ctr"/>
                      <a:r>
                        <a:rPr kumimoji="1" lang="en-US" altLang="ja-JP" sz="1600" b="1"/>
                        <a:t>9</a:t>
                      </a:r>
                      <a:endParaRPr kumimoji="1" lang="ja-JP" altLang="en-US" sz="1600" b="1" dirty="0"/>
                    </a:p>
                  </a:txBody>
                  <a:tcPr marL="120825" marR="120825" marT="45310" marB="45310">
                    <a:solidFill>
                      <a:srgbClr val="FFCCFF"/>
                    </a:solidFill>
                  </a:tcPr>
                </a:tc>
                <a:extLst>
                  <a:ext uri="{0D108BD9-81ED-4DB2-BD59-A6C34878D82A}">
                    <a16:rowId xmlns="" xmlns:a16="http://schemas.microsoft.com/office/drawing/2014/main" val="2704201761"/>
                  </a:ext>
                </a:extLst>
              </a:tr>
              <a:tr h="731911">
                <a:tc>
                  <a:txBody>
                    <a:bodyPr/>
                    <a:lstStyle/>
                    <a:p>
                      <a:r>
                        <a:rPr kumimoji="1" lang="ja-JP" altLang="en-US" sz="1600" b="1"/>
                        <a:t>会社から不利益を受けると思ったから</a:t>
                      </a:r>
                      <a:endParaRPr kumimoji="1" lang="ja-JP" altLang="en-US" sz="1600" b="1" dirty="0">
                        <a:solidFill>
                          <a:srgbClr val="FF0000"/>
                        </a:solidFill>
                      </a:endParaRPr>
                    </a:p>
                  </a:txBody>
                  <a:tcPr marL="120825" marR="120825" marT="45310" marB="45310">
                    <a:solidFill>
                      <a:srgbClr val="FFCCFF"/>
                    </a:solidFill>
                  </a:tcPr>
                </a:tc>
                <a:tc>
                  <a:txBody>
                    <a:bodyPr/>
                    <a:lstStyle/>
                    <a:p>
                      <a:pPr algn="ctr"/>
                      <a:r>
                        <a:rPr kumimoji="1" lang="en-US" altLang="ja-JP" sz="1600" b="1"/>
                        <a:t>15</a:t>
                      </a:r>
                      <a:endParaRPr kumimoji="1" lang="ja-JP" altLang="en-US" sz="1600" b="1" dirty="0"/>
                    </a:p>
                  </a:txBody>
                  <a:tcPr marL="120825" marR="120825" marT="45310" marB="45310">
                    <a:solidFill>
                      <a:srgbClr val="FFCCFF"/>
                    </a:solidFill>
                  </a:tcPr>
                </a:tc>
                <a:tc>
                  <a:txBody>
                    <a:bodyPr/>
                    <a:lstStyle/>
                    <a:p>
                      <a:r>
                        <a:rPr kumimoji="1" lang="ja-JP" altLang="en-US" sz="1600" b="1" dirty="0"/>
                        <a:t>他人の業務を邪魔することになるから</a:t>
                      </a:r>
                    </a:p>
                  </a:txBody>
                  <a:tcPr marL="120825" marR="120825" marT="45310" marB="45310">
                    <a:solidFill>
                      <a:srgbClr val="FFCCFF"/>
                    </a:solidFill>
                  </a:tcPr>
                </a:tc>
                <a:tc>
                  <a:txBody>
                    <a:bodyPr/>
                    <a:lstStyle/>
                    <a:p>
                      <a:pPr algn="ctr"/>
                      <a:r>
                        <a:rPr kumimoji="1" lang="en-US" altLang="ja-JP" sz="1600" b="1" dirty="0"/>
                        <a:t>6</a:t>
                      </a:r>
                      <a:endParaRPr kumimoji="1" lang="ja-JP" altLang="en-US" sz="1600" b="1" dirty="0"/>
                    </a:p>
                  </a:txBody>
                  <a:tcPr marL="120825" marR="120825" marT="45310" marB="45310">
                    <a:solidFill>
                      <a:srgbClr val="FFCCFF"/>
                    </a:solidFill>
                  </a:tcPr>
                </a:tc>
                <a:extLst>
                  <a:ext uri="{0D108BD9-81ED-4DB2-BD59-A6C34878D82A}">
                    <a16:rowId xmlns="" xmlns:a16="http://schemas.microsoft.com/office/drawing/2014/main" val="2616367494"/>
                  </a:ext>
                </a:extLst>
              </a:tr>
              <a:tr h="731911">
                <a:tc>
                  <a:txBody>
                    <a:bodyPr/>
                    <a:lstStyle/>
                    <a:p>
                      <a:r>
                        <a:rPr kumimoji="1" lang="ja-JP" altLang="en-US" sz="1600" b="1" dirty="0"/>
                        <a:t>後で報復や嫌がらせを受けるかもしれないから</a:t>
                      </a:r>
                      <a:endParaRPr kumimoji="1" lang="ja-JP" altLang="en-US" sz="1600" b="1" dirty="0">
                        <a:solidFill>
                          <a:srgbClr val="FF0000"/>
                        </a:solidFill>
                      </a:endParaRPr>
                    </a:p>
                  </a:txBody>
                  <a:tcPr marL="120825" marR="120825" marT="45310" marB="45310">
                    <a:solidFill>
                      <a:srgbClr val="FFCCFF"/>
                    </a:solidFill>
                  </a:tcPr>
                </a:tc>
                <a:tc>
                  <a:txBody>
                    <a:bodyPr/>
                    <a:lstStyle/>
                    <a:p>
                      <a:pPr algn="ctr"/>
                      <a:r>
                        <a:rPr kumimoji="1" lang="en-US" altLang="ja-JP" sz="1600" b="1" dirty="0"/>
                        <a:t>13</a:t>
                      </a:r>
                      <a:endParaRPr kumimoji="1" lang="ja-JP" altLang="en-US" sz="1600" b="1" dirty="0"/>
                    </a:p>
                  </a:txBody>
                  <a:tcPr marL="120825" marR="120825" marT="45310" marB="45310">
                    <a:solidFill>
                      <a:srgbClr val="FFCCFF"/>
                    </a:solidFill>
                  </a:tcPr>
                </a:tc>
                <a:tc>
                  <a:txBody>
                    <a:bodyPr/>
                    <a:lstStyle/>
                    <a:p>
                      <a:r>
                        <a:rPr kumimoji="1" lang="ja-JP" altLang="en-US" sz="1600" b="1" dirty="0"/>
                        <a:t>通報窓口の担当者が誰かわからなかったから</a:t>
                      </a:r>
                    </a:p>
                  </a:txBody>
                  <a:tcPr marL="120825" marR="120825" marT="45310" marB="45310">
                    <a:solidFill>
                      <a:srgbClr val="FFCCFF"/>
                    </a:solidFill>
                  </a:tcPr>
                </a:tc>
                <a:tc>
                  <a:txBody>
                    <a:bodyPr/>
                    <a:lstStyle/>
                    <a:p>
                      <a:pPr algn="ctr"/>
                      <a:r>
                        <a:rPr kumimoji="1" lang="en-US" altLang="ja-JP" sz="1600" b="1" dirty="0"/>
                        <a:t>4</a:t>
                      </a:r>
                      <a:endParaRPr kumimoji="1" lang="ja-JP" altLang="en-US" sz="1600" b="1" dirty="0"/>
                    </a:p>
                  </a:txBody>
                  <a:tcPr marL="120825" marR="120825" marT="45310" marB="45310">
                    <a:solidFill>
                      <a:srgbClr val="FFCCFF"/>
                    </a:solidFill>
                  </a:tcPr>
                </a:tc>
                <a:extLst>
                  <a:ext uri="{0D108BD9-81ED-4DB2-BD59-A6C34878D82A}">
                    <a16:rowId xmlns="" xmlns:a16="http://schemas.microsoft.com/office/drawing/2014/main" val="3017855293"/>
                  </a:ext>
                </a:extLst>
              </a:tr>
            </a:tbl>
          </a:graphicData>
        </a:graphic>
      </p:graphicFrame>
      <p:sp>
        <p:nvSpPr>
          <p:cNvPr id="3" name="フッター プレースホルダー 2">
            <a:extLst>
              <a:ext uri="{FF2B5EF4-FFF2-40B4-BE49-F238E27FC236}">
                <a16:creationId xmlns="" xmlns:a16="http://schemas.microsoft.com/office/drawing/2014/main" id="{1D6839F4-EA0F-47F2-9F88-101AAAE9A241}"/>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Tree>
    <p:extLst>
      <p:ext uri="{BB962C8B-B14F-4D97-AF65-F5344CB8AC3E}">
        <p14:creationId xmlns:p14="http://schemas.microsoft.com/office/powerpoint/2010/main" val="321412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626767"/>
          </a:xfrm>
        </p:spPr>
        <p:txBody>
          <a:bodyPr>
            <a:normAutofit/>
          </a:bodyPr>
          <a:lstStyle/>
          <a:p>
            <a:r>
              <a:rPr kumimoji="1" lang="ja-JP" altLang="en-US" sz="3200" b="1" dirty="0" smtClean="0">
                <a:latin typeface="+mn-ea"/>
                <a:ea typeface="+mn-ea"/>
              </a:rPr>
              <a:t>コンプライアンス意識調査の意義</a:t>
            </a:r>
            <a:endParaRPr kumimoji="1" lang="ja-JP" altLang="en-US" sz="3200" b="1" dirty="0">
              <a:latin typeface="+mn-ea"/>
              <a:ea typeface="+mn-ea"/>
            </a:endParaRPr>
          </a:p>
        </p:txBody>
      </p:sp>
      <p:sp>
        <p:nvSpPr>
          <p:cNvPr id="3" name="コンテンツ プレースホルダー 2"/>
          <p:cNvSpPr>
            <a:spLocks noGrp="1"/>
          </p:cNvSpPr>
          <p:nvPr>
            <p:ph idx="1"/>
          </p:nvPr>
        </p:nvSpPr>
        <p:spPr>
          <a:xfrm>
            <a:off x="833562" y="1133668"/>
            <a:ext cx="10515600" cy="4929784"/>
          </a:xfrm>
        </p:spPr>
        <p:txBody>
          <a:bodyPr>
            <a:normAutofit fontScale="92500" lnSpcReduction="20000"/>
          </a:bodyPr>
          <a:lstStyle/>
          <a:p>
            <a:pPr>
              <a:lnSpc>
                <a:spcPct val="110000"/>
              </a:lnSpc>
            </a:pPr>
            <a:r>
              <a:rPr kumimoji="1" lang="ja-JP" altLang="en-US" b="1" dirty="0">
                <a:latin typeface="+mn-ea"/>
              </a:rPr>
              <a:t>現場の声を聴く</a:t>
            </a:r>
            <a:endParaRPr kumimoji="1" lang="en-US" altLang="ja-JP" b="1" dirty="0">
              <a:latin typeface="+mn-ea"/>
            </a:endParaRPr>
          </a:p>
          <a:p>
            <a:pPr marL="0" indent="0">
              <a:lnSpc>
                <a:spcPct val="110000"/>
              </a:lnSpc>
              <a:buNone/>
            </a:pPr>
            <a:r>
              <a:rPr lang="ja-JP" altLang="en-US" b="1" dirty="0">
                <a:latin typeface="+mn-ea"/>
              </a:rPr>
              <a:t>　－不正情報の早期認識と情報共有、早期解決</a:t>
            </a:r>
            <a:endParaRPr kumimoji="1" lang="en-US" altLang="ja-JP" b="1" dirty="0">
              <a:latin typeface="+mn-ea"/>
            </a:endParaRPr>
          </a:p>
          <a:p>
            <a:pPr>
              <a:lnSpc>
                <a:spcPct val="110000"/>
              </a:lnSpc>
            </a:pPr>
            <a:r>
              <a:rPr lang="ja-JP" altLang="en-US" b="1" dirty="0">
                <a:latin typeface="+mn-ea"/>
              </a:rPr>
              <a:t>経営陣に現場の声を迅速に届ける</a:t>
            </a:r>
            <a:endParaRPr lang="en-US" altLang="ja-JP" b="1" dirty="0">
              <a:latin typeface="+mn-ea"/>
            </a:endParaRPr>
          </a:p>
          <a:p>
            <a:pPr marL="0" indent="0">
              <a:lnSpc>
                <a:spcPct val="110000"/>
              </a:lnSpc>
              <a:buNone/>
            </a:pPr>
            <a:r>
              <a:rPr kumimoji="1" lang="ja-JP" altLang="en-US" b="1" dirty="0">
                <a:latin typeface="+mn-ea"/>
              </a:rPr>
              <a:t>　－内部通報制度等の活用</a:t>
            </a:r>
            <a:endParaRPr kumimoji="1" lang="en-US" altLang="ja-JP" b="1" dirty="0">
              <a:latin typeface="+mn-ea"/>
            </a:endParaRPr>
          </a:p>
          <a:p>
            <a:pPr>
              <a:lnSpc>
                <a:spcPct val="110000"/>
              </a:lnSpc>
            </a:pPr>
            <a:r>
              <a:rPr lang="ja-JP" altLang="en-US" b="1" dirty="0">
                <a:latin typeface="+mn-ea"/>
              </a:rPr>
              <a:t>現場と経営陣の意識のギャップを埋める</a:t>
            </a:r>
            <a:endParaRPr lang="en-US" altLang="ja-JP" b="1" dirty="0">
              <a:latin typeface="+mn-ea"/>
            </a:endParaRPr>
          </a:p>
          <a:p>
            <a:pPr marL="0" indent="0">
              <a:lnSpc>
                <a:spcPct val="110000"/>
              </a:lnSpc>
              <a:buNone/>
            </a:pPr>
            <a:r>
              <a:rPr lang="ja-JP" altLang="en-US" b="1" dirty="0">
                <a:latin typeface="+mn-ea"/>
              </a:rPr>
              <a:t>　－コンプライアンス意識調査の利用とそのフィードバック</a:t>
            </a:r>
            <a:endParaRPr kumimoji="1" lang="en-US" altLang="ja-JP" b="1" dirty="0">
              <a:latin typeface="+mn-ea"/>
            </a:endParaRPr>
          </a:p>
          <a:p>
            <a:pPr>
              <a:lnSpc>
                <a:spcPct val="110000"/>
              </a:lnSpc>
            </a:pPr>
            <a:r>
              <a:rPr lang="ja-JP" altLang="en-US" b="1" dirty="0">
                <a:latin typeface="+mn-ea"/>
              </a:rPr>
              <a:t>組織風土の改善</a:t>
            </a:r>
            <a:endParaRPr lang="en-US" altLang="ja-JP" b="1" dirty="0">
              <a:latin typeface="+mn-ea"/>
            </a:endParaRPr>
          </a:p>
          <a:p>
            <a:pPr marL="0" indent="0">
              <a:lnSpc>
                <a:spcPct val="110000"/>
              </a:lnSpc>
              <a:buNone/>
            </a:pPr>
            <a:r>
              <a:rPr lang="ja-JP" altLang="en-US" b="1" dirty="0">
                <a:latin typeface="+mn-ea"/>
              </a:rPr>
              <a:t>　－役員・従業員の（コンプライアンスに対する）意識改革</a:t>
            </a:r>
            <a:endParaRPr lang="en-US" altLang="ja-JP" b="1" dirty="0">
              <a:latin typeface="+mn-ea"/>
            </a:endParaRPr>
          </a:p>
          <a:p>
            <a:pPr>
              <a:lnSpc>
                <a:spcPct val="110000"/>
              </a:lnSpc>
            </a:pPr>
            <a:r>
              <a:rPr kumimoji="1" lang="ja-JP" altLang="en-US" b="1" dirty="0">
                <a:latin typeface="+mn-ea"/>
              </a:rPr>
              <a:t>内部統制システムの構築および運用支援（</a:t>
            </a:r>
            <a:r>
              <a:rPr kumimoji="1" lang="ja-JP" altLang="en-US" b="1" dirty="0">
                <a:solidFill>
                  <a:srgbClr val="FF0000"/>
                </a:solidFill>
                <a:latin typeface="+mn-ea"/>
              </a:rPr>
              <a:t>２線として</a:t>
            </a:r>
            <a:r>
              <a:rPr kumimoji="1" lang="ja-JP" altLang="en-US" b="1" dirty="0">
                <a:latin typeface="+mn-ea"/>
              </a:rPr>
              <a:t>）</a:t>
            </a:r>
            <a:endParaRPr kumimoji="1" lang="en-US" altLang="ja-JP" b="1" dirty="0">
              <a:latin typeface="+mn-ea"/>
            </a:endParaRPr>
          </a:p>
          <a:p>
            <a:pPr marL="0" indent="0">
              <a:lnSpc>
                <a:spcPct val="110000"/>
              </a:lnSpc>
              <a:buNone/>
            </a:pPr>
            <a:r>
              <a:rPr lang="ja-JP" altLang="en-US" b="1" dirty="0">
                <a:latin typeface="+mn-ea"/>
              </a:rPr>
              <a:t>　－社会的責任やルールの順守</a:t>
            </a:r>
            <a:endParaRPr kumimoji="1" lang="ja-JP" altLang="en-US" b="1" dirty="0">
              <a:latin typeface="+mn-ea"/>
            </a:endParaRPr>
          </a:p>
        </p:txBody>
      </p:sp>
      <p:sp>
        <p:nvSpPr>
          <p:cNvPr id="4" name="フッター プレースホルダー 3"/>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pic>
        <p:nvPicPr>
          <p:cNvPr id="6" name="Picture 8" descr="C:\Documents and Settings\hamaji\My Documents\My Pictures\Microsoft クリップ オーガナイザ\j042382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2406" y="613307"/>
            <a:ext cx="914400"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504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楕円 5">
            <a:extLst>
              <a:ext uri="{FF2B5EF4-FFF2-40B4-BE49-F238E27FC236}">
                <a16:creationId xmlns="" xmlns:a16="http://schemas.microsoft.com/office/drawing/2014/main" id="{9F855DC8-8A46-45EE-86BF-C2C939B57B2C}"/>
              </a:ext>
            </a:extLst>
          </p:cNvPr>
          <p:cNvSpPr/>
          <p:nvPr/>
        </p:nvSpPr>
        <p:spPr>
          <a:xfrm>
            <a:off x="7567448" y="1702676"/>
            <a:ext cx="914400" cy="2238703"/>
          </a:xfrm>
          <a:prstGeom prst="ellipse">
            <a:avLst/>
          </a:prstGeom>
          <a:ln w="190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838200" y="365125"/>
            <a:ext cx="10515600" cy="801523"/>
          </a:xfrm>
        </p:spPr>
        <p:txBody>
          <a:bodyPr>
            <a:normAutofit/>
          </a:bodyPr>
          <a:lstStyle/>
          <a:p>
            <a:r>
              <a:rPr kumimoji="1" lang="ja-JP" altLang="en-US" sz="3600" b="1" dirty="0">
                <a:latin typeface="+mn-ea"/>
                <a:ea typeface="+mn-ea"/>
              </a:rPr>
              <a:t>コンプライアンス意識調査</a:t>
            </a:r>
            <a:r>
              <a:rPr kumimoji="1" lang="ja-JP" altLang="en-US" sz="2800" b="1" dirty="0">
                <a:latin typeface="+mn-ea"/>
                <a:ea typeface="+mn-ea"/>
              </a:rPr>
              <a:t>－最近の調査事例から－</a:t>
            </a:r>
          </a:p>
        </p:txBody>
      </p:sp>
      <p:pic>
        <p:nvPicPr>
          <p:cNvPr id="5" name="図 4">
            <a:extLst>
              <a:ext uri="{FF2B5EF4-FFF2-40B4-BE49-F238E27FC236}">
                <a16:creationId xmlns="" xmlns:a16="http://schemas.microsoft.com/office/drawing/2014/main" id="{5020431A-E5E4-4D11-AC6A-737F4759938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20110" y="1166649"/>
            <a:ext cx="10888718" cy="5056352"/>
          </a:xfrm>
          <a:prstGeom prst="rect">
            <a:avLst/>
          </a:prstGeom>
          <a:noFill/>
        </p:spPr>
      </p:pic>
      <p:sp>
        <p:nvSpPr>
          <p:cNvPr id="8" name="楕円 7">
            <a:extLst>
              <a:ext uri="{FF2B5EF4-FFF2-40B4-BE49-F238E27FC236}">
                <a16:creationId xmlns="" xmlns:a16="http://schemas.microsoft.com/office/drawing/2014/main" id="{B27E2C1D-E1A1-41C6-8CE7-DDC019783E93}"/>
              </a:ext>
            </a:extLst>
          </p:cNvPr>
          <p:cNvSpPr/>
          <p:nvPr/>
        </p:nvSpPr>
        <p:spPr>
          <a:xfrm>
            <a:off x="9454055" y="2096813"/>
            <a:ext cx="1082566" cy="1450428"/>
          </a:xfrm>
          <a:prstGeom prst="ellipse">
            <a:avLst/>
          </a:prstGeom>
          <a:noFill/>
          <a:ln w="19050">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フッター プレースホルダー 6">
            <a:extLst>
              <a:ext uri="{FF2B5EF4-FFF2-40B4-BE49-F238E27FC236}">
                <a16:creationId xmlns="" xmlns:a16="http://schemas.microsoft.com/office/drawing/2014/main" id="{70218F26-0700-456F-903E-E0DF2A9A6AD0}"/>
              </a:ext>
            </a:extLst>
          </p:cNvPr>
          <p:cNvSpPr>
            <a:spLocks noGrp="1"/>
          </p:cNvSpPr>
          <p:nvPr>
            <p:ph type="ftr" sz="quarter" idx="11"/>
          </p:nvPr>
        </p:nvSpPr>
        <p:spPr/>
        <p:txBody>
          <a:bodyPr/>
          <a:lstStyle/>
          <a:p>
            <a:r>
              <a:rPr kumimoji="1" lang="ja-JP" altLang="en-US" smtClean="0"/>
              <a:t>セミナー資料</a:t>
            </a:r>
            <a:r>
              <a:rPr kumimoji="1" lang="en-US" altLang="ja-JP" smtClean="0"/>
              <a:t>2020</a:t>
            </a:r>
            <a:r>
              <a:rPr kumimoji="1" lang="ja-JP" altLang="en-US" smtClean="0"/>
              <a:t>＠</a:t>
            </a:r>
            <a:r>
              <a:rPr kumimoji="1" lang="en-US" altLang="ja-JP" smtClean="0"/>
              <a:t>Kawamura</a:t>
            </a:r>
            <a:endParaRPr kumimoji="1" lang="ja-JP" altLang="en-US"/>
          </a:p>
        </p:txBody>
      </p:sp>
    </p:spTree>
    <p:extLst>
      <p:ext uri="{BB962C8B-B14F-4D97-AF65-F5344CB8AC3E}">
        <p14:creationId xmlns:p14="http://schemas.microsoft.com/office/powerpoint/2010/main" val="13848219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698</Words>
  <Application>Microsoft Office PowerPoint</Application>
  <PresentationFormat>ユーザー設定</PresentationFormat>
  <Paragraphs>121</Paragraphs>
  <Slides>8</Slides>
  <Notes>2</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企業不祥事防止の観点から見た内部通報制度とコンプライアンス意識調査の意義</vt:lpstr>
      <vt:lpstr>各年度別不祥事分類の変遷 ～第三者委員会ドッドコム調査報告から</vt:lpstr>
      <vt:lpstr>最近の事例における経営陣の不正</vt:lpstr>
      <vt:lpstr>最近事例における従業員不正の原因</vt:lpstr>
      <vt:lpstr>企業風土・組織風土の問題（問題視された事例の内訳）</vt:lpstr>
      <vt:lpstr>組織風土と内部通報制度</vt:lpstr>
      <vt:lpstr>コンプライアンス意識調査の意義</vt:lpstr>
      <vt:lpstr>コンプライアンス意識調査－最近の調査事例から－</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「企業法務が取り組むべき企業不祥事の防止策」</dc:title>
  <dc:creator>寛治 河村</dc:creator>
  <cp:lastModifiedBy>並木</cp:lastModifiedBy>
  <cp:revision>30</cp:revision>
  <cp:lastPrinted>2020-08-20T05:29:56Z</cp:lastPrinted>
  <dcterms:created xsi:type="dcterms:W3CDTF">2019-12-22T12:29:36Z</dcterms:created>
  <dcterms:modified xsi:type="dcterms:W3CDTF">2020-08-24T01:44:03Z</dcterms:modified>
</cp:coreProperties>
</file>